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72" r:id="rId2"/>
    <p:sldId id="273" r:id="rId3"/>
    <p:sldId id="289" r:id="rId4"/>
    <p:sldId id="274" r:id="rId5"/>
    <p:sldId id="275" r:id="rId6"/>
    <p:sldId id="290" r:id="rId7"/>
    <p:sldId id="276" r:id="rId8"/>
    <p:sldId id="277" r:id="rId9"/>
    <p:sldId id="279" r:id="rId10"/>
    <p:sldId id="278" r:id="rId11"/>
    <p:sldId id="280" r:id="rId12"/>
    <p:sldId id="282" r:id="rId13"/>
    <p:sldId id="281" r:id="rId14"/>
    <p:sldId id="283" r:id="rId15"/>
    <p:sldId id="284" r:id="rId16"/>
    <p:sldId id="287" r:id="rId17"/>
    <p:sldId id="291" r:id="rId18"/>
    <p:sldId id="292" r:id="rId19"/>
    <p:sldId id="285" r:id="rId20"/>
    <p:sldId id="286" r:id="rId21"/>
    <p:sldId id="306" r:id="rId22"/>
    <p:sldId id="305" r:id="rId23"/>
    <p:sldId id="304" r:id="rId24"/>
    <p:sldId id="303" r:id="rId25"/>
    <p:sldId id="302" r:id="rId26"/>
    <p:sldId id="301" r:id="rId27"/>
    <p:sldId id="300" r:id="rId28"/>
    <p:sldId id="299" r:id="rId29"/>
    <p:sldId id="298" r:id="rId30"/>
    <p:sldId id="297" r:id="rId31"/>
    <p:sldId id="296" r:id="rId32"/>
    <p:sldId id="295" r:id="rId33"/>
    <p:sldId id="293" r:id="rId34"/>
    <p:sldId id="314" r:id="rId35"/>
    <p:sldId id="313" r:id="rId36"/>
    <p:sldId id="312" r:id="rId37"/>
    <p:sldId id="311" r:id="rId38"/>
    <p:sldId id="310" r:id="rId39"/>
    <p:sldId id="309" r:id="rId40"/>
    <p:sldId id="294" r:id="rId41"/>
    <p:sldId id="308" r:id="rId42"/>
    <p:sldId id="307" r:id="rId43"/>
    <p:sldId id="318" r:id="rId44"/>
    <p:sldId id="316" r:id="rId45"/>
    <p:sldId id="315" r:id="rId46"/>
    <p:sldId id="28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3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9/27/2017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9/27/2017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9/27/2017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9/27/2017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9/27/2017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9/27/2017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9/27/2017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9/27/2017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17.gif"/><Relationship Id="rId7" Type="http://schemas.openxmlformats.org/officeDocument/2006/relationships/image" Target="../media/image20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ndtech.com/show/2794/2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www.youtube.com/watch?v=UVmC-Up-2fw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antart.com/art/Halo-4-HUD-3275879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mingtruth.com/2011/10/11/crysis-xbox-360-review/" TargetMode="External"/><Relationship Id="rId4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and.intercon.ru/rtfrucvg_html_slides/" TargetMode="External"/><Relationship Id="rId2" Type="http://schemas.openxmlformats.org/officeDocument/2006/relationships/hyperlink" Target="http://www.mymodernmet.com/profiles/blogs/3d-gif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igitalerr0r.wordpress.com/2009/10/04/xna-shader-programming-tutorial-24-blo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942392"/>
          </a:xfrm>
        </p:spPr>
        <p:txBody>
          <a:bodyPr/>
          <a:lstStyle/>
          <a:p>
            <a:pPr algn="ctr"/>
            <a:r>
              <a:rPr lang="en-US" dirty="0"/>
              <a:t>Render Targets &amp; Viewports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9550" y="2307632"/>
            <a:ext cx="10472928" cy="597015"/>
          </a:xfrm>
        </p:spPr>
        <p:txBody>
          <a:bodyPr/>
          <a:lstStyle/>
          <a:p>
            <a:pPr algn="ctr"/>
            <a:r>
              <a:rPr lang="en-US" dirty="0"/>
              <a:t>Advanced Games Programming (CGP600)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52" y="2941058"/>
            <a:ext cx="1365392" cy="1343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73" y="2904647"/>
            <a:ext cx="2275602" cy="1345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024" y="4291712"/>
            <a:ext cx="2622296" cy="1638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b="9685"/>
          <a:stretch/>
        </p:blipFill>
        <p:spPr>
          <a:xfrm>
            <a:off x="2087566" y="4284545"/>
            <a:ext cx="2500536" cy="1693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793" y="2977016"/>
            <a:ext cx="2409124" cy="1353125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7271" y="4330142"/>
            <a:ext cx="2096901" cy="1597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2917" y="4233901"/>
            <a:ext cx="1485099" cy="19260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l="5716" t="7066" r="5716" b="10164"/>
          <a:stretch/>
        </p:blipFill>
        <p:spPr>
          <a:xfrm>
            <a:off x="7671792" y="2966100"/>
            <a:ext cx="2016224" cy="13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66576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Animation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80892" y="1999789"/>
            <a:ext cx="0" cy="4341680"/>
            <a:chOff x="854579" y="1205618"/>
            <a:chExt cx="0" cy="434168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54579" y="1205618"/>
              <a:ext cx="0" cy="2165756"/>
            </a:xfrm>
            <a:prstGeom prst="line">
              <a:avLst/>
            </a:prstGeom>
            <a:ln w="38100"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54579" y="3381542"/>
              <a:ext cx="0" cy="2165756"/>
            </a:xfrm>
            <a:prstGeom prst="line">
              <a:avLst/>
            </a:prstGeom>
            <a:ln w="38100"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 flipV="1">
            <a:off x="2286001" y="1999789"/>
            <a:ext cx="837617" cy="575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286001" y="3079788"/>
            <a:ext cx="1776478" cy="5757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86001" y="4159789"/>
            <a:ext cx="2834003" cy="1592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286001" y="5240740"/>
            <a:ext cx="3931461" cy="1785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286001" y="6341470"/>
            <a:ext cx="5255049" cy="892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6001" y="1732548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0 </a:t>
            </a:r>
            <a:r>
              <a:rPr lang="en-GB" sz="1200" dirty="0" err="1"/>
              <a:t>secs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1" y="2808546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0.5 </a:t>
            </a:r>
            <a:r>
              <a:rPr lang="en-GB" sz="1200" dirty="0" err="1"/>
              <a:t>secs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286001" y="3898714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1.0 </a:t>
            </a:r>
            <a:r>
              <a:rPr lang="en-GB" sz="1200" dirty="0" err="1"/>
              <a:t>secs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1" y="4972666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1.5 </a:t>
            </a:r>
            <a:r>
              <a:rPr lang="en-GB" sz="1200" dirty="0" err="1"/>
              <a:t>secs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6064471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2.0 </a:t>
            </a:r>
            <a:r>
              <a:rPr lang="en-GB" sz="1200" dirty="0" err="1"/>
              <a:t>secs</a:t>
            </a:r>
            <a:endParaRPr lang="en-GB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722287" y="1732548"/>
            <a:ext cx="284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Animation running at 30 FPS</a:t>
            </a:r>
          </a:p>
          <a:p>
            <a:pPr algn="r"/>
            <a:r>
              <a:rPr lang="en-GB" dirty="0"/>
              <a:t>(Frames Per Second)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171101" y="1532600"/>
            <a:ext cx="7454096" cy="4817794"/>
            <a:chOff x="648378" y="786693"/>
            <a:chExt cx="7454096" cy="4817794"/>
          </a:xfrm>
        </p:grpSpPr>
        <p:pic>
          <p:nvPicPr>
            <p:cNvPr id="22" name="Picture 2" descr="C:\Users\SSU\Google Drive\SSU\Advanced Games Programming\resources\02\alienGif\frame_000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810" y="786693"/>
              <a:ext cx="1514475" cy="85248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C:\Users\SSU\Google Drive\SSU\Advanced Games Programming\resources\02\alienGif\frame_002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810" y="858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C:\Users\SSU\Google Drive\SSU\Advanced Games Programming\resources\02\alienGif\frame_001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1810" y="930693"/>
              <a:ext cx="1514475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SSU\Google Drive\SSU\Advanced Games Programming\resources\02\alienGif\frame_003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810" y="1002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SSU\Google Drive\SSU\Advanced Games Programming\resources\02\alienGif\frame_004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5810" y="1074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7" descr="C:\Users\SSU\Google Drive\SSU\Advanced Games Programming\resources\02\alienGif\frame_005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810" y="1146693"/>
              <a:ext cx="1514474" cy="85248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C:\Users\SSU\Google Drive\SSU\Advanced Games Programming\resources\02\alienGif\frame_006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9810" y="1218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C:\Users\SSU\Google Drive\SSU\Advanced Games Programming\resources\02\alienGif\frame_000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1810" y="1290693"/>
              <a:ext cx="1514475" cy="8524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C:\Users\SSU\Google Drive\SSU\Advanced Games Programming\resources\02\alienGif\frame_002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810" y="1362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 descr="C:\Users\SSU\Google Drive\SSU\Advanced Games Programming\resources\02\alienGif\frame_001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810" y="1434693"/>
              <a:ext cx="1514475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" descr="C:\Users\SSU\Google Drive\SSU\Advanced Games Programming\resources\02\alienGif\frame_003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810" y="1506693"/>
              <a:ext cx="1514474" cy="85248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C:\Users\SSU\Google Drive\SSU\Advanced Games Programming\resources\02\alienGif\frame_004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810" y="1578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7" descr="C:\Users\SSU\Google Drive\SSU\Advanced Games Programming\resources\02\alienGif\frame_005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10" y="1650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SSU\Google Drive\SSU\Advanced Games Programming\resources\02\alienGif\frame_006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810" y="1722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C:\Users\SSU\Google Drive\SSU\Advanced Games Programming\resources\02\alienGif\frame_000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810" y="1722693"/>
              <a:ext cx="1514475" cy="8524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C:\Users\SSU\Google Drive\SSU\Advanced Games Programming\resources\02\alienGif\frame_002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5810" y="1794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" descr="C:\Users\SSU\Google Drive\SSU\Advanced Games Programming\resources\02\alienGif\frame_001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810" y="1866693"/>
              <a:ext cx="1514475" cy="85248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5" descr="C:\Users\SSU\Google Drive\SSU\Advanced Games Programming\resources\02\alienGif\frame_003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810" y="1938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C:\Users\SSU\Google Drive\SSU\Advanced Games Programming\resources\02\alienGif\frame_004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810" y="2010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7" descr="C:\Users\SSU\Google Drive\SSU\Advanced Games Programming\resources\02\alienGif\frame_005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3810" y="2082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C:\Users\SSU\Google Drive\SSU\Advanced Games Programming\resources\02\alienGif\frame_006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810" y="2154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C:\Users\SSU\Google Drive\SSU\Advanced Games Programming\resources\02\alienGif\frame_000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810" y="2226693"/>
              <a:ext cx="1514475" cy="85248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C:\Users\SSU\Google Drive\SSU\Advanced Games Programming\resources\02\alienGif\frame_002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810" y="2298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" descr="C:\Users\SSU\Google Drive\SSU\Advanced Games Programming\resources\02\alienGif\frame_001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1810" y="2370693"/>
              <a:ext cx="1514475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5" descr="C:\Users\SSU\Google Drive\SSU\Advanced Games Programming\resources\02\alienGif\frame_003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3810" y="2442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C:\Users\SSU\Google Drive\SSU\Advanced Games Programming\resources\02\alienGif\frame_004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5810" y="2514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7" descr="C:\Users\SSU\Google Drive\SSU\Advanced Games Programming\resources\02\alienGif\frame_005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810" y="2586693"/>
              <a:ext cx="1514474" cy="85248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C:\Users\SSU\Google Drive\SSU\Advanced Games Programming\resources\02\alienGif\frame_006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9810" y="2658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C:\Users\SSU\Google Drive\SSU\Advanced Games Programming\resources\02\alienGif\frame_000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1810" y="2730693"/>
              <a:ext cx="1514475" cy="8524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C:\Users\SSU\Google Drive\SSU\Advanced Games Programming\resources\02\alienGif\frame_002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3810" y="2802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3" descr="C:\Users\SSU\Google Drive\SSU\Advanced Games Programming\resources\02\alienGif\frame_001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5810" y="2874693"/>
              <a:ext cx="1514475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" descr="C:\Users\SSU\Google Drive\SSU\Advanced Games Programming\resources\02\alienGif\frame_003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7810" y="2946693"/>
              <a:ext cx="1514474" cy="85248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C:\Users\SSU\Google Drive\SSU\Advanced Games Programming\resources\02\alienGif\frame_004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810" y="3018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7" descr="C:\Users\SSU\Google Drive\SSU\Advanced Games Programming\resources\02\alienGif\frame_005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1810" y="3090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C:\Users\SSU\Google Drive\SSU\Advanced Games Programming\resources\02\alienGif\frame_006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810" y="3162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:\Users\SSU\Google Drive\SSU\Advanced Games Programming\resources\02\alienGif\frame_000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810" y="3234693"/>
              <a:ext cx="1514475" cy="8524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C:\Users\SSU\Google Drive\SSU\Advanced Games Programming\resources\02\alienGif\frame_002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7810" y="3306693"/>
              <a:ext cx="1514474" cy="85248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3" descr="C:\Users\SSU\Google Drive\SSU\Advanced Games Programming\resources\02\alienGif\frame_001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9810" y="3378693"/>
              <a:ext cx="1514475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" descr="C:\Users\SSU\Google Drive\SSU\Advanced Games Programming\resources\02\alienGif\frame_003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1810" y="3450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C:\Users\SSU\Google Drive\SSU\Advanced Games Programming\resources\02\alienGif\frame_004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810" y="3522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7" descr="C:\Users\SSU\Google Drive\SSU\Advanced Games Programming\resources\02\alienGif\frame_005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810" y="3594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8" descr="C:\Users\SSU\Google Drive\SSU\Advanced Games Programming\resources\02\alienGif\frame_006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810" y="3666693"/>
              <a:ext cx="1514474" cy="85248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C:\Users\SSU\Google Drive\SSU\Advanced Games Programming\resources\02\alienGif\frame_000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810" y="3738693"/>
              <a:ext cx="1514475" cy="8524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C:\Users\SSU\Google Drive\SSU\Advanced Games Programming\resources\02\alienGif\frame_002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810" y="3810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3" descr="C:\Users\SSU\Google Drive\SSU\Advanced Games Programming\resources\02\alienGif\frame_001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810" y="3882693"/>
              <a:ext cx="1514475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5" descr="C:\Users\SSU\Google Drive\SSU\Advanced Games Programming\resources\02\alienGif\frame_003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810" y="3954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" descr="C:\Users\SSU\Google Drive\SSU\Advanced Games Programming\resources\02\alienGif\frame_004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810" y="4026693"/>
              <a:ext cx="1514474" cy="85248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7" descr="C:\Users\SSU\Google Drive\SSU\Advanced Games Programming\resources\02\alienGif\frame_005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810" y="4098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8" descr="C:\Users\SSU\Google Drive\SSU\Advanced Games Programming\resources\02\alienGif\frame_006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1810" y="4170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C:\Users\SSU\Google Drive\SSU\Advanced Games Programming\resources\02\alienGif\frame_000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810" y="4242693"/>
              <a:ext cx="1514475" cy="8524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C:\Users\SSU\Google Drive\SSU\Advanced Games Programming\resources\02\alienGif\frame_002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5810" y="4314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3" descr="C:\Users\SSU\Google Drive\SSU\Advanced Games Programming\resources\02\alienGif\frame_001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810" y="4386693"/>
              <a:ext cx="1514475" cy="85248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5" descr="C:\Users\SSU\Google Drive\SSU\Advanced Games Programming\resources\02\alienGif\frame_003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9810" y="4458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6" descr="C:\Users\SSU\Google Drive\SSU\Advanced Games Programming\resources\02\alienGif\frame_004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1810" y="4530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7" descr="C:\Users\SSU\Google Drive\SSU\Advanced Games Programming\resources\02\alienGif\frame_005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810" y="4602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8" descr="C:\Users\SSU\Google Drive\SSU\Advanced Games Programming\resources\02\alienGif\frame_006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810" y="4674693"/>
              <a:ext cx="1514474" cy="8524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/>
            <p:cNvSpPr txBox="1"/>
            <p:nvPr/>
          </p:nvSpPr>
          <p:spPr>
            <a:xfrm>
              <a:off x="648378" y="1028271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0</a:t>
              </a:r>
            </a:p>
          </p:txBody>
        </p:sp>
        <p:cxnSp>
          <p:nvCxnSpPr>
            <p:cNvPr id="79" name="Straight Arrow Connector 78"/>
            <p:cNvCxnSpPr>
              <a:stCxn id="78" idx="3"/>
              <a:endCxn id="22" idx="1"/>
            </p:cNvCxnSpPr>
            <p:nvPr/>
          </p:nvCxnSpPr>
          <p:spPr>
            <a:xfrm>
              <a:off x="1594534" y="1212937"/>
              <a:ext cx="102327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1008378" y="1388270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5</a:t>
              </a:r>
            </a:p>
          </p:txBody>
        </p:sp>
        <p:cxnSp>
          <p:nvCxnSpPr>
            <p:cNvPr id="81" name="Straight Arrow Connector 80"/>
            <p:cNvCxnSpPr>
              <a:stCxn id="80" idx="3"/>
              <a:endCxn id="27" idx="1"/>
            </p:cNvCxnSpPr>
            <p:nvPr/>
          </p:nvCxnSpPr>
          <p:spPr>
            <a:xfrm>
              <a:off x="1954534" y="1572936"/>
              <a:ext cx="1023276" cy="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" descr="C:\Users\SSU\Google Drive\SSU\Advanced Games Programming\resources\02\alienGif\frame_006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000" y="4752000"/>
              <a:ext cx="1514474" cy="85248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/>
            <p:cNvSpPr txBox="1"/>
            <p:nvPr/>
          </p:nvSpPr>
          <p:spPr>
            <a:xfrm>
              <a:off x="1227239" y="1748271"/>
              <a:ext cx="106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10</a:t>
              </a:r>
            </a:p>
          </p:txBody>
        </p:sp>
        <p:cxnSp>
          <p:nvCxnSpPr>
            <p:cNvPr id="84" name="Straight Arrow Connector 83"/>
            <p:cNvCxnSpPr>
              <a:stCxn id="83" idx="3"/>
              <a:endCxn id="32" idx="1"/>
            </p:cNvCxnSpPr>
            <p:nvPr/>
          </p:nvCxnSpPr>
          <p:spPr>
            <a:xfrm>
              <a:off x="2290415" y="1932937"/>
              <a:ext cx="104739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1587239" y="2108270"/>
              <a:ext cx="106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15</a:t>
              </a:r>
            </a:p>
          </p:txBody>
        </p:sp>
        <p:cxnSp>
          <p:nvCxnSpPr>
            <p:cNvPr id="86" name="Straight Arrow Connector 85"/>
            <p:cNvCxnSpPr>
              <a:stCxn id="85" idx="3"/>
              <a:endCxn id="38" idx="1"/>
            </p:cNvCxnSpPr>
            <p:nvPr/>
          </p:nvCxnSpPr>
          <p:spPr>
            <a:xfrm>
              <a:off x="2650415" y="2292936"/>
              <a:ext cx="1047395" cy="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1934584" y="2468271"/>
              <a:ext cx="106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20</a:t>
              </a:r>
            </a:p>
          </p:txBody>
        </p:sp>
        <p:cxnSp>
          <p:nvCxnSpPr>
            <p:cNvPr id="88" name="Straight Arrow Connector 87"/>
            <p:cNvCxnSpPr>
              <a:stCxn id="87" idx="3"/>
              <a:endCxn id="43" idx="1"/>
            </p:cNvCxnSpPr>
            <p:nvPr/>
          </p:nvCxnSpPr>
          <p:spPr>
            <a:xfrm>
              <a:off x="2997760" y="2652937"/>
              <a:ext cx="106005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2287550" y="2828271"/>
              <a:ext cx="106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25</a:t>
              </a:r>
            </a:p>
          </p:txBody>
        </p:sp>
        <p:cxnSp>
          <p:nvCxnSpPr>
            <p:cNvPr id="90" name="Straight Arrow Connector 89"/>
            <p:cNvCxnSpPr>
              <a:stCxn id="89" idx="3"/>
              <a:endCxn id="48" idx="1"/>
            </p:cNvCxnSpPr>
            <p:nvPr/>
          </p:nvCxnSpPr>
          <p:spPr>
            <a:xfrm>
              <a:off x="3350726" y="3012937"/>
              <a:ext cx="106708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2644764" y="3188271"/>
              <a:ext cx="106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30</a:t>
              </a:r>
            </a:p>
          </p:txBody>
        </p:sp>
        <p:cxnSp>
          <p:nvCxnSpPr>
            <p:cNvPr id="92" name="Straight Arrow Connector 91"/>
            <p:cNvCxnSpPr>
              <a:stCxn id="91" idx="3"/>
              <a:endCxn id="53" idx="1"/>
            </p:cNvCxnSpPr>
            <p:nvPr/>
          </p:nvCxnSpPr>
          <p:spPr>
            <a:xfrm>
              <a:off x="3707940" y="3372937"/>
              <a:ext cx="106987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3012173" y="3548271"/>
              <a:ext cx="106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35</a:t>
              </a:r>
            </a:p>
          </p:txBody>
        </p:sp>
        <p:cxnSp>
          <p:nvCxnSpPr>
            <p:cNvPr id="94" name="Straight Arrow Connector 93"/>
            <p:cNvCxnSpPr>
              <a:stCxn id="93" idx="3"/>
              <a:endCxn id="58" idx="1"/>
            </p:cNvCxnSpPr>
            <p:nvPr/>
          </p:nvCxnSpPr>
          <p:spPr>
            <a:xfrm>
              <a:off x="4075349" y="3732937"/>
              <a:ext cx="106246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3372173" y="3917603"/>
              <a:ext cx="106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40</a:t>
              </a:r>
            </a:p>
          </p:txBody>
        </p:sp>
        <p:cxnSp>
          <p:nvCxnSpPr>
            <p:cNvPr id="96" name="Straight Arrow Connector 95"/>
            <p:cNvCxnSpPr>
              <a:stCxn id="95" idx="3"/>
              <a:endCxn id="63" idx="1"/>
            </p:cNvCxnSpPr>
            <p:nvPr/>
          </p:nvCxnSpPr>
          <p:spPr>
            <a:xfrm flipV="1">
              <a:off x="4435349" y="4092937"/>
              <a:ext cx="1062461" cy="933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3742222" y="4269222"/>
              <a:ext cx="106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45</a:t>
              </a:r>
            </a:p>
          </p:txBody>
        </p:sp>
        <p:cxnSp>
          <p:nvCxnSpPr>
            <p:cNvPr id="98" name="Straight Arrow Connector 97"/>
            <p:cNvCxnSpPr>
              <a:stCxn id="97" idx="3"/>
              <a:endCxn id="68" idx="1"/>
            </p:cNvCxnSpPr>
            <p:nvPr/>
          </p:nvCxnSpPr>
          <p:spPr>
            <a:xfrm flipV="1">
              <a:off x="4805398" y="4452937"/>
              <a:ext cx="1052412" cy="95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074991" y="4638554"/>
              <a:ext cx="106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50</a:t>
              </a:r>
            </a:p>
          </p:txBody>
        </p:sp>
        <p:cxnSp>
          <p:nvCxnSpPr>
            <p:cNvPr id="100" name="Straight Arrow Connector 99"/>
            <p:cNvCxnSpPr>
              <a:stCxn id="99" idx="3"/>
              <a:endCxn id="73" idx="1"/>
            </p:cNvCxnSpPr>
            <p:nvPr/>
          </p:nvCxnSpPr>
          <p:spPr>
            <a:xfrm flipV="1">
              <a:off x="5138167" y="4812937"/>
              <a:ext cx="1079643" cy="102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469714" y="4993578"/>
              <a:ext cx="106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Frame 55</a:t>
              </a:r>
            </a:p>
          </p:txBody>
        </p:sp>
        <p:cxnSp>
          <p:nvCxnSpPr>
            <p:cNvPr id="102" name="Straight Arrow Connector 101"/>
            <p:cNvCxnSpPr>
              <a:stCxn id="101" idx="3"/>
              <a:endCxn id="82" idx="1"/>
            </p:cNvCxnSpPr>
            <p:nvPr/>
          </p:nvCxnSpPr>
          <p:spPr>
            <a:xfrm>
              <a:off x="5532890" y="5178244"/>
              <a:ext cx="105511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8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5010" y="1583472"/>
            <a:ext cx="813690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SDL, ALL drawing was done to the back buffer automatically:</a:t>
            </a:r>
          </a:p>
        </p:txBody>
      </p:sp>
      <p:sp>
        <p:nvSpPr>
          <p:cNvPr id="6" name="Rectangle 5"/>
          <p:cNvSpPr/>
          <p:nvPr/>
        </p:nvSpPr>
        <p:spPr>
          <a:xfrm>
            <a:off x="5798277" y="2914521"/>
            <a:ext cx="4665072" cy="25106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908804" y="5358178"/>
            <a:ext cx="25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current back buffer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125010" y="2904605"/>
            <a:ext cx="2554544" cy="15521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125010" y="4365440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257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2149074" y="1583472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every draw command, the new frame is build up: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9074" y="2387041"/>
            <a:ext cx="813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CLEAR SCREEN TO COLOUR:</a:t>
            </a:r>
          </a:p>
        </p:txBody>
      </p:sp>
      <p:sp>
        <p:nvSpPr>
          <p:cNvPr id="9" name="Rectangle 8"/>
          <p:cNvSpPr/>
          <p:nvPr/>
        </p:nvSpPr>
        <p:spPr>
          <a:xfrm>
            <a:off x="5822341" y="2930563"/>
            <a:ext cx="4665072" cy="25106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932868" y="5374220"/>
            <a:ext cx="25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current back buffer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49074" y="2920647"/>
            <a:ext cx="2554544" cy="15521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2149074" y="4381482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585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3958" y="2387041"/>
            <a:ext cx="813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Draw a rectangle at screen </a:t>
            </a:r>
            <a:r>
              <a:rPr lang="en-GB" dirty="0" err="1"/>
              <a:t>coords</a:t>
            </a:r>
            <a:r>
              <a:rPr lang="en-GB" dirty="0"/>
              <a:t> (100, 100):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3958" y="1583472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every draw command, the new frame is built up: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7225" y="3243384"/>
            <a:ext cx="4665072" cy="25106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507752" y="5687041"/>
            <a:ext cx="25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current back buffer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71945" y="3871169"/>
            <a:ext cx="9144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723958" y="3233468"/>
            <a:ext cx="2554544" cy="15521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723958" y="4694303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1937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23958" y="1583472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every draw command, the new frame is built up: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3959" y="3297637"/>
            <a:ext cx="2554545" cy="1521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7507753" y="5751210"/>
            <a:ext cx="25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current back buffer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23958" y="2201858"/>
            <a:ext cx="813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Flip the display (back buffer becomes screen buffer)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97226" y="3307553"/>
            <a:ext cx="4665072" cy="2510655"/>
            <a:chOff x="3889268" y="2850353"/>
            <a:chExt cx="4665072" cy="2510655"/>
          </a:xfrm>
        </p:grpSpPr>
        <p:sp>
          <p:nvSpPr>
            <p:cNvPr id="12" name="Rectangle 11"/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63988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23959" y="3297637"/>
            <a:ext cx="2554544" cy="1552101"/>
            <a:chOff x="3889268" y="2850353"/>
            <a:chExt cx="4665072" cy="2510655"/>
          </a:xfrm>
        </p:grpSpPr>
        <p:sp>
          <p:nvSpPr>
            <p:cNvPr id="15" name="Rectangle 14"/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3988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23959" y="4758472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6664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3958" y="1583472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every draw command, the new frame is built up: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3959" y="3558636"/>
            <a:ext cx="2554545" cy="1521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723959" y="5019471"/>
            <a:ext cx="25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current being displayed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07753" y="6012209"/>
            <a:ext cx="25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current back buffer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3958" y="2462857"/>
            <a:ext cx="813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Flip the display (back buffer becomes screen buffer)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97226" y="3568552"/>
            <a:ext cx="4665072" cy="25106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1723959" y="3558636"/>
            <a:ext cx="2554544" cy="1552101"/>
            <a:chOff x="3889268" y="2850353"/>
            <a:chExt cx="4665072" cy="2510655"/>
          </a:xfrm>
        </p:grpSpPr>
        <p:sp>
          <p:nvSpPr>
            <p:cNvPr id="17" name="Rectangle 16"/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63988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1202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345E4615-04C9-4C06-AE8F-B2ACE05F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58118BE-0E8E-40A3-8FBF-0DCD9F7E7CF2}"/>
              </a:ext>
            </a:extLst>
          </p:cNvPr>
          <p:cNvSpPr/>
          <p:nvPr/>
        </p:nvSpPr>
        <p:spPr>
          <a:xfrm>
            <a:off x="1723958" y="1583472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every draw command, the new frame is built up: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56C41B4-9524-4275-9401-6C43181BF4F1}"/>
              </a:ext>
            </a:extLst>
          </p:cNvPr>
          <p:cNvSpPr/>
          <p:nvPr/>
        </p:nvSpPr>
        <p:spPr>
          <a:xfrm>
            <a:off x="1723959" y="3373970"/>
            <a:ext cx="2554545" cy="1521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9CE33A-B034-4DE5-A140-2D884F194E53}"/>
              </a:ext>
            </a:extLst>
          </p:cNvPr>
          <p:cNvSpPr txBox="1"/>
          <p:nvPr/>
        </p:nvSpPr>
        <p:spPr>
          <a:xfrm>
            <a:off x="7507753" y="5827543"/>
            <a:ext cx="25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current back buffer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958536E-174F-4A22-999A-32A413857966}"/>
              </a:ext>
            </a:extLst>
          </p:cNvPr>
          <p:cNvSpPr/>
          <p:nvPr/>
        </p:nvSpPr>
        <p:spPr>
          <a:xfrm>
            <a:off x="5397226" y="3383886"/>
            <a:ext cx="4665072" cy="25106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2A20E9F-0017-4424-9566-E2F9A2449B5B}"/>
              </a:ext>
            </a:extLst>
          </p:cNvPr>
          <p:cNvGrpSpPr/>
          <p:nvPr/>
        </p:nvGrpSpPr>
        <p:grpSpPr>
          <a:xfrm>
            <a:off x="1723959" y="3373970"/>
            <a:ext cx="2554544" cy="1552101"/>
            <a:chOff x="3889268" y="2850353"/>
            <a:chExt cx="4665072" cy="25106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9CEE758D-0891-4F97-8220-4AE033CE4EC9}"/>
                </a:ext>
              </a:extLst>
            </p:cNvPr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FDC341D-09DA-4AEB-8621-182C9911B71B}"/>
                </a:ext>
              </a:extLst>
            </p:cNvPr>
            <p:cNvSpPr/>
            <p:nvPr/>
          </p:nvSpPr>
          <p:spPr>
            <a:xfrm>
              <a:off x="4463988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A4DED21-1F47-409F-8562-9731B4411BAE}"/>
              </a:ext>
            </a:extLst>
          </p:cNvPr>
          <p:cNvSpPr txBox="1"/>
          <p:nvPr/>
        </p:nvSpPr>
        <p:spPr>
          <a:xfrm>
            <a:off x="1723958" y="2278191"/>
            <a:ext cx="813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CLEAR SCREEN TO COLOUR: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1665FA3-1C79-4CD3-B4C4-A00F3840E397}"/>
              </a:ext>
            </a:extLst>
          </p:cNvPr>
          <p:cNvSpPr txBox="1"/>
          <p:nvPr/>
        </p:nvSpPr>
        <p:spPr>
          <a:xfrm>
            <a:off x="1723959" y="4834805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1430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92948C-2845-42CB-829C-5A7EC33EF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D3FD887-C0E2-43C0-8FB4-F3B463136A5B}"/>
              </a:ext>
            </a:extLst>
          </p:cNvPr>
          <p:cNvSpPr/>
          <p:nvPr/>
        </p:nvSpPr>
        <p:spPr>
          <a:xfrm>
            <a:off x="1723958" y="1583472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every draw command, the new frame is built up: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8F4485-6D20-4A22-93A0-2761735F8EA5}"/>
              </a:ext>
            </a:extLst>
          </p:cNvPr>
          <p:cNvSpPr/>
          <p:nvPr/>
        </p:nvSpPr>
        <p:spPr>
          <a:xfrm>
            <a:off x="1723959" y="3373970"/>
            <a:ext cx="2554545" cy="1521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3515A1E-F2D7-42A1-A1B6-B1D4F8E45DE7}"/>
              </a:ext>
            </a:extLst>
          </p:cNvPr>
          <p:cNvSpPr txBox="1"/>
          <p:nvPr/>
        </p:nvSpPr>
        <p:spPr>
          <a:xfrm>
            <a:off x="7507753" y="5827543"/>
            <a:ext cx="25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current back buffer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80DC94-7D4E-478E-97CF-3C35174B582A}"/>
              </a:ext>
            </a:extLst>
          </p:cNvPr>
          <p:cNvSpPr/>
          <p:nvPr/>
        </p:nvSpPr>
        <p:spPr>
          <a:xfrm>
            <a:off x="5397226" y="3383886"/>
            <a:ext cx="4665072" cy="25106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2B2DC0C-62A2-47E7-BED3-A4D2E9FD9D3D}"/>
              </a:ext>
            </a:extLst>
          </p:cNvPr>
          <p:cNvGrpSpPr/>
          <p:nvPr/>
        </p:nvGrpSpPr>
        <p:grpSpPr>
          <a:xfrm>
            <a:off x="1723959" y="3373970"/>
            <a:ext cx="2554544" cy="1552101"/>
            <a:chOff x="3889268" y="2850353"/>
            <a:chExt cx="4665072" cy="25106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25CE04B-B41F-4A06-9588-5546B61521D0}"/>
                </a:ext>
              </a:extLst>
            </p:cNvPr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BC3DBDF1-15A5-4D80-B27E-219C550837CA}"/>
                </a:ext>
              </a:extLst>
            </p:cNvPr>
            <p:cNvSpPr/>
            <p:nvPr/>
          </p:nvSpPr>
          <p:spPr>
            <a:xfrm>
              <a:off x="4463988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E9EFF8-92EE-4AF7-96EE-2105DC35F45C}"/>
              </a:ext>
            </a:extLst>
          </p:cNvPr>
          <p:cNvSpPr txBox="1"/>
          <p:nvPr/>
        </p:nvSpPr>
        <p:spPr>
          <a:xfrm>
            <a:off x="1723958" y="2278191"/>
            <a:ext cx="813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Draw a rectangle at screen </a:t>
            </a:r>
            <a:r>
              <a:rPr lang="en-GB" dirty="0" err="1"/>
              <a:t>coords</a:t>
            </a:r>
            <a:r>
              <a:rPr lang="en-GB" dirty="0"/>
              <a:t> (120, 100):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ADE9EAF-4A26-4190-BA8F-A58BF58DA90E}"/>
              </a:ext>
            </a:extLst>
          </p:cNvPr>
          <p:cNvSpPr/>
          <p:nvPr/>
        </p:nvSpPr>
        <p:spPr>
          <a:xfrm>
            <a:off x="6187958" y="4011671"/>
            <a:ext cx="9144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7270A1C-9B03-41F0-AE3C-01DFD31BF0AD}"/>
              </a:ext>
            </a:extLst>
          </p:cNvPr>
          <p:cNvSpPr txBox="1"/>
          <p:nvPr/>
        </p:nvSpPr>
        <p:spPr>
          <a:xfrm>
            <a:off x="1723959" y="4834805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9175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4A1C64C9-B748-4FFC-8912-19864659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82693CE-E416-4705-90B2-18A4EDFC07C3}"/>
              </a:ext>
            </a:extLst>
          </p:cNvPr>
          <p:cNvSpPr/>
          <p:nvPr/>
        </p:nvSpPr>
        <p:spPr>
          <a:xfrm>
            <a:off x="1723958" y="1583472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every draw command, the new frame is built up: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F1A0EA0D-0834-46A9-AB35-EB281BBEE4DA}"/>
              </a:ext>
            </a:extLst>
          </p:cNvPr>
          <p:cNvGrpSpPr/>
          <p:nvPr/>
        </p:nvGrpSpPr>
        <p:grpSpPr>
          <a:xfrm>
            <a:off x="1723958" y="3373970"/>
            <a:ext cx="2554546" cy="1552101"/>
            <a:chOff x="3889268" y="2850353"/>
            <a:chExt cx="4665072" cy="25106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4FE32450-06E2-4B60-BCB0-8D62E90EABB7}"/>
                </a:ext>
              </a:extLst>
            </p:cNvPr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33CA068-0CEE-47A7-A2E9-F667B1557B77}"/>
                </a:ext>
              </a:extLst>
            </p:cNvPr>
            <p:cNvSpPr/>
            <p:nvPr/>
          </p:nvSpPr>
          <p:spPr>
            <a:xfrm>
              <a:off x="4680000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5BEADC5-866C-427D-AD0A-60538BA074BA}"/>
              </a:ext>
            </a:extLst>
          </p:cNvPr>
          <p:cNvGrpSpPr/>
          <p:nvPr/>
        </p:nvGrpSpPr>
        <p:grpSpPr>
          <a:xfrm>
            <a:off x="5397226" y="3383886"/>
            <a:ext cx="4665072" cy="2510655"/>
            <a:chOff x="3889268" y="2850353"/>
            <a:chExt cx="4665072" cy="25106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B27448E-091B-4EC4-A9CE-95646512BE44}"/>
                </a:ext>
              </a:extLst>
            </p:cNvPr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4F7AA72-DE06-43EE-86DE-6557F74EC017}"/>
                </a:ext>
              </a:extLst>
            </p:cNvPr>
            <p:cNvSpPr/>
            <p:nvPr/>
          </p:nvSpPr>
          <p:spPr>
            <a:xfrm>
              <a:off x="4463988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60DCEE-3D96-4FEB-8729-AC9464D92A73}"/>
              </a:ext>
            </a:extLst>
          </p:cNvPr>
          <p:cNvSpPr txBox="1"/>
          <p:nvPr/>
        </p:nvSpPr>
        <p:spPr>
          <a:xfrm>
            <a:off x="1723958" y="2278191"/>
            <a:ext cx="813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Flip the display (back buffer becomes screen buffer)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CCA1A57-A916-4481-97C1-5D77AC4B3D8F}"/>
              </a:ext>
            </a:extLst>
          </p:cNvPr>
          <p:cNvSpPr txBox="1"/>
          <p:nvPr/>
        </p:nvSpPr>
        <p:spPr>
          <a:xfrm>
            <a:off x="1723959" y="4834805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3A3B10-9853-4752-8451-9021E0BAF0F5}"/>
              </a:ext>
            </a:extLst>
          </p:cNvPr>
          <p:cNvSpPr txBox="1"/>
          <p:nvPr/>
        </p:nvSpPr>
        <p:spPr>
          <a:xfrm>
            <a:off x="7507753" y="5827543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back buffer</a:t>
            </a:r>
          </a:p>
        </p:txBody>
      </p:sp>
    </p:spTree>
    <p:extLst>
      <p:ext uri="{BB962C8B-B14F-4D97-AF65-F5344CB8AC3E}">
        <p14:creationId xmlns:p14="http://schemas.microsoft.com/office/powerpoint/2010/main" val="112154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373A5F4E-BA5B-4925-A3DA-2F5E14F9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E69D36F-FC15-413A-B01C-F7F33E49D4DF}"/>
              </a:ext>
            </a:extLst>
          </p:cNvPr>
          <p:cNvSpPr/>
          <p:nvPr/>
        </p:nvSpPr>
        <p:spPr>
          <a:xfrm>
            <a:off x="1723958" y="1583472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every draw command, the new frame is built up: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5179545-E237-4308-9A15-04716FD6F6F8}"/>
              </a:ext>
            </a:extLst>
          </p:cNvPr>
          <p:cNvGrpSpPr/>
          <p:nvPr/>
        </p:nvGrpSpPr>
        <p:grpSpPr>
          <a:xfrm>
            <a:off x="1723958" y="3189304"/>
            <a:ext cx="2554546" cy="1552101"/>
            <a:chOff x="3889268" y="2850353"/>
            <a:chExt cx="4665072" cy="25106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8F5DDF8-3266-4801-A349-6E235C7273ED}"/>
                </a:ext>
              </a:extLst>
            </p:cNvPr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0B54F18-9ADD-4D91-BF9F-A1D0381DA5E4}"/>
                </a:ext>
              </a:extLst>
            </p:cNvPr>
            <p:cNvSpPr/>
            <p:nvPr/>
          </p:nvSpPr>
          <p:spPr>
            <a:xfrm>
              <a:off x="4680000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C3F6572-2279-4CA4-BF06-E430B9588AAD}"/>
              </a:ext>
            </a:extLst>
          </p:cNvPr>
          <p:cNvSpPr/>
          <p:nvPr/>
        </p:nvSpPr>
        <p:spPr>
          <a:xfrm>
            <a:off x="5397226" y="3199220"/>
            <a:ext cx="4665072" cy="25106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F70E36D-B07B-4B69-AD1C-672CBD7438C7}"/>
              </a:ext>
            </a:extLst>
          </p:cNvPr>
          <p:cNvSpPr txBox="1"/>
          <p:nvPr/>
        </p:nvSpPr>
        <p:spPr>
          <a:xfrm>
            <a:off x="1723958" y="2093525"/>
            <a:ext cx="813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CLEAR SCREEN TO COLOUR: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E57FA8-29A2-4574-8635-673B43DDC12A}"/>
              </a:ext>
            </a:extLst>
          </p:cNvPr>
          <p:cNvSpPr txBox="1"/>
          <p:nvPr/>
        </p:nvSpPr>
        <p:spPr>
          <a:xfrm>
            <a:off x="1723959" y="4650139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5B1EBA-C4F2-4498-96BA-300F2FC00CD5}"/>
              </a:ext>
            </a:extLst>
          </p:cNvPr>
          <p:cNvSpPr txBox="1"/>
          <p:nvPr/>
        </p:nvSpPr>
        <p:spPr>
          <a:xfrm>
            <a:off x="7507753" y="5642877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back buffer</a:t>
            </a:r>
          </a:p>
        </p:txBody>
      </p:sp>
    </p:spTree>
    <p:extLst>
      <p:ext uri="{BB962C8B-B14F-4D97-AF65-F5344CB8AC3E}">
        <p14:creationId xmlns:p14="http://schemas.microsoft.com/office/powerpoint/2010/main" val="179584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Overview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834288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r>
              <a:rPr lang="en-GB" dirty="0"/>
              <a:t>Render `targets’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Animation (Movement)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Swap-Chains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Superimposing (e.g., HUD)</a:t>
            </a:r>
          </a:p>
          <a:p>
            <a:r>
              <a:rPr lang="en-GB" dirty="0"/>
              <a:t>Viewports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Split Screen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Scaling/Resampling</a:t>
            </a:r>
          </a:p>
          <a:p>
            <a:r>
              <a:rPr lang="en-GB" dirty="0"/>
              <a:t>Examples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200" dirty="0"/>
          </a:p>
          <a:p>
            <a:endParaRPr lang="en-GB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4A93CADB-3BE3-422C-A34A-9DFD8DA2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EE76D3B-6EBF-43F5-8D6E-322D5FD15F95}"/>
              </a:ext>
            </a:extLst>
          </p:cNvPr>
          <p:cNvSpPr/>
          <p:nvPr/>
        </p:nvSpPr>
        <p:spPr>
          <a:xfrm>
            <a:off x="1723958" y="1583472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every draw command, the new frame is built up: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8A212EA-6967-4C98-97A7-939470243B05}"/>
              </a:ext>
            </a:extLst>
          </p:cNvPr>
          <p:cNvGrpSpPr/>
          <p:nvPr/>
        </p:nvGrpSpPr>
        <p:grpSpPr>
          <a:xfrm>
            <a:off x="1723958" y="3446312"/>
            <a:ext cx="2554546" cy="1552101"/>
            <a:chOff x="3889268" y="2850353"/>
            <a:chExt cx="4665072" cy="25106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BA96148-12F7-40F3-B1AA-36219BC43239}"/>
                </a:ext>
              </a:extLst>
            </p:cNvPr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80E6EE81-D489-4CA9-87ED-9FB66393FAAD}"/>
                </a:ext>
              </a:extLst>
            </p:cNvPr>
            <p:cNvSpPr/>
            <p:nvPr/>
          </p:nvSpPr>
          <p:spPr>
            <a:xfrm>
              <a:off x="4680000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6F98B29-588B-43F9-897B-60F04FC6D1B9}"/>
              </a:ext>
            </a:extLst>
          </p:cNvPr>
          <p:cNvGrpSpPr/>
          <p:nvPr/>
        </p:nvGrpSpPr>
        <p:grpSpPr>
          <a:xfrm>
            <a:off x="5397226" y="3456228"/>
            <a:ext cx="4665072" cy="2510655"/>
            <a:chOff x="3889268" y="2850353"/>
            <a:chExt cx="4665072" cy="25106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CB603EF7-CA2B-4C3D-A63F-30D7F4F12D42}"/>
                </a:ext>
              </a:extLst>
            </p:cNvPr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865B203-2264-40D2-AA79-A83354641830}"/>
                </a:ext>
              </a:extLst>
            </p:cNvPr>
            <p:cNvSpPr/>
            <p:nvPr/>
          </p:nvSpPr>
          <p:spPr>
            <a:xfrm>
              <a:off x="4896000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3AD9FF-DEAF-4980-A4F1-71352ADD9412}"/>
              </a:ext>
            </a:extLst>
          </p:cNvPr>
          <p:cNvSpPr txBox="1"/>
          <p:nvPr/>
        </p:nvSpPr>
        <p:spPr>
          <a:xfrm>
            <a:off x="1723958" y="2350533"/>
            <a:ext cx="813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Draw a rectangle at screen </a:t>
            </a:r>
            <a:r>
              <a:rPr lang="en-GB" dirty="0" err="1"/>
              <a:t>coords</a:t>
            </a:r>
            <a:r>
              <a:rPr lang="en-GB" dirty="0"/>
              <a:t> (140, 100):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CA338A6-6332-4F91-8078-42AA088352EA}"/>
              </a:ext>
            </a:extLst>
          </p:cNvPr>
          <p:cNvSpPr txBox="1"/>
          <p:nvPr/>
        </p:nvSpPr>
        <p:spPr>
          <a:xfrm>
            <a:off x="1723959" y="4907147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C29A693-FBA2-4E6A-9C1F-C6944D4AEC30}"/>
              </a:ext>
            </a:extLst>
          </p:cNvPr>
          <p:cNvSpPr txBox="1"/>
          <p:nvPr/>
        </p:nvSpPr>
        <p:spPr>
          <a:xfrm>
            <a:off x="7507753" y="5899885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back buffer</a:t>
            </a:r>
          </a:p>
        </p:txBody>
      </p:sp>
    </p:spTree>
    <p:extLst>
      <p:ext uri="{BB962C8B-B14F-4D97-AF65-F5344CB8AC3E}">
        <p14:creationId xmlns:p14="http://schemas.microsoft.com/office/powerpoint/2010/main" val="11377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4AAA4DA8-3BC4-46B4-97B3-D1E0AF59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7959609-AFD9-4AEA-8B5C-54DDDAE2AA13}"/>
              </a:ext>
            </a:extLst>
          </p:cNvPr>
          <p:cNvSpPr/>
          <p:nvPr/>
        </p:nvSpPr>
        <p:spPr>
          <a:xfrm>
            <a:off x="1723958" y="1583472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every draw command, the new frame is built up: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C939F6A8-79BF-4592-B7E8-275A98C6B7A0}"/>
              </a:ext>
            </a:extLst>
          </p:cNvPr>
          <p:cNvGrpSpPr/>
          <p:nvPr/>
        </p:nvGrpSpPr>
        <p:grpSpPr>
          <a:xfrm>
            <a:off x="1723958" y="3558636"/>
            <a:ext cx="2554546" cy="1552101"/>
            <a:chOff x="3889268" y="2850353"/>
            <a:chExt cx="4665072" cy="25106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AA0D3323-5439-460D-A1D4-5FB1F966D6AC}"/>
                </a:ext>
              </a:extLst>
            </p:cNvPr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93B08E09-9C60-4D31-9AF5-2425A54B88EC}"/>
                </a:ext>
              </a:extLst>
            </p:cNvPr>
            <p:cNvSpPr/>
            <p:nvPr/>
          </p:nvSpPr>
          <p:spPr>
            <a:xfrm>
              <a:off x="4680000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88254C-2AFC-442D-BFF2-2551671890DD}"/>
              </a:ext>
            </a:extLst>
          </p:cNvPr>
          <p:cNvSpPr txBox="1"/>
          <p:nvPr/>
        </p:nvSpPr>
        <p:spPr>
          <a:xfrm>
            <a:off x="1723959" y="5019471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8886B19-A226-44B6-917F-8BA203C5258E}"/>
              </a:ext>
            </a:extLst>
          </p:cNvPr>
          <p:cNvSpPr txBox="1"/>
          <p:nvPr/>
        </p:nvSpPr>
        <p:spPr>
          <a:xfrm>
            <a:off x="7507753" y="6012209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back buffer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00337BF-33DB-419E-8FB4-291D59C09FF0}"/>
              </a:ext>
            </a:extLst>
          </p:cNvPr>
          <p:cNvGrpSpPr/>
          <p:nvPr/>
        </p:nvGrpSpPr>
        <p:grpSpPr>
          <a:xfrm>
            <a:off x="1723959" y="3558636"/>
            <a:ext cx="2554543" cy="1552101"/>
            <a:chOff x="3889268" y="2850353"/>
            <a:chExt cx="4665072" cy="25106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AC61DB0-BE01-4DF3-B093-3B0263C9CB18}"/>
                </a:ext>
              </a:extLst>
            </p:cNvPr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22ECB8A-40DD-4B00-9E45-7E907C8F05A3}"/>
                </a:ext>
              </a:extLst>
            </p:cNvPr>
            <p:cNvSpPr/>
            <p:nvPr/>
          </p:nvSpPr>
          <p:spPr>
            <a:xfrm>
              <a:off x="4896000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04E80CD-CB21-417E-ABD1-D616DAF90A9C}"/>
              </a:ext>
            </a:extLst>
          </p:cNvPr>
          <p:cNvSpPr/>
          <p:nvPr/>
        </p:nvSpPr>
        <p:spPr>
          <a:xfrm>
            <a:off x="5397226" y="3568552"/>
            <a:ext cx="4665072" cy="25106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246346-6505-4452-A11E-8B89557C711F}"/>
              </a:ext>
            </a:extLst>
          </p:cNvPr>
          <p:cNvSpPr/>
          <p:nvPr/>
        </p:nvSpPr>
        <p:spPr>
          <a:xfrm>
            <a:off x="6187958" y="4196337"/>
            <a:ext cx="9144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127ABBF-2FB6-41AF-93B8-934E03E82D1D}"/>
              </a:ext>
            </a:extLst>
          </p:cNvPr>
          <p:cNvSpPr txBox="1"/>
          <p:nvPr/>
        </p:nvSpPr>
        <p:spPr>
          <a:xfrm>
            <a:off x="1723958" y="2462857"/>
            <a:ext cx="813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Flip the display (back buffer becomes screen buffer)</a:t>
            </a:r>
          </a:p>
        </p:txBody>
      </p:sp>
    </p:spTree>
    <p:extLst>
      <p:ext uri="{BB962C8B-B14F-4D97-AF65-F5344CB8AC3E}">
        <p14:creationId xmlns:p14="http://schemas.microsoft.com/office/powerpoint/2010/main" val="332579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709B55AD-F915-4518-B8A8-5A186647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4C22106-0302-4119-832D-764061CF29D9}"/>
              </a:ext>
            </a:extLst>
          </p:cNvPr>
          <p:cNvSpPr/>
          <p:nvPr/>
        </p:nvSpPr>
        <p:spPr>
          <a:xfrm>
            <a:off x="1723958" y="1583472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With every draw command, the new frame is built up: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A12D79A-A85C-49A6-ACB3-48799CF4ACC2}"/>
              </a:ext>
            </a:extLst>
          </p:cNvPr>
          <p:cNvSpPr txBox="1"/>
          <p:nvPr/>
        </p:nvSpPr>
        <p:spPr>
          <a:xfrm>
            <a:off x="1723959" y="4834805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F29BD1-5264-435D-B34F-DCA027A431CD}"/>
              </a:ext>
            </a:extLst>
          </p:cNvPr>
          <p:cNvSpPr txBox="1"/>
          <p:nvPr/>
        </p:nvSpPr>
        <p:spPr>
          <a:xfrm>
            <a:off x="7507753" y="5827543"/>
            <a:ext cx="255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back buffer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91753A-6753-47B8-A087-0F8D25BBF3B4}"/>
              </a:ext>
            </a:extLst>
          </p:cNvPr>
          <p:cNvSpPr/>
          <p:nvPr/>
        </p:nvSpPr>
        <p:spPr>
          <a:xfrm>
            <a:off x="5397226" y="3383886"/>
            <a:ext cx="4665072" cy="25106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9330F9-A326-408E-A055-1CD053560426}"/>
              </a:ext>
            </a:extLst>
          </p:cNvPr>
          <p:cNvSpPr txBox="1"/>
          <p:nvPr/>
        </p:nvSpPr>
        <p:spPr>
          <a:xfrm>
            <a:off x="1723958" y="2278191"/>
            <a:ext cx="813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CLEAR SCREEN TO COLOUR: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CC438E00-318D-4517-8A77-D0F61A11E163}"/>
              </a:ext>
            </a:extLst>
          </p:cNvPr>
          <p:cNvGrpSpPr/>
          <p:nvPr/>
        </p:nvGrpSpPr>
        <p:grpSpPr>
          <a:xfrm>
            <a:off x="1723959" y="3373970"/>
            <a:ext cx="2554543" cy="1552101"/>
            <a:chOff x="3889268" y="2850353"/>
            <a:chExt cx="4665072" cy="25106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A3FA77F-42EB-4695-9FF1-7675A2CEE6B2}"/>
                </a:ext>
              </a:extLst>
            </p:cNvPr>
            <p:cNvSpPr/>
            <p:nvPr/>
          </p:nvSpPr>
          <p:spPr>
            <a:xfrm>
              <a:off x="3889268" y="2850353"/>
              <a:ext cx="4665072" cy="2510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00696E-7939-4E88-BA55-28EB87D75777}"/>
                </a:ext>
              </a:extLst>
            </p:cNvPr>
            <p:cNvSpPr/>
            <p:nvPr/>
          </p:nvSpPr>
          <p:spPr>
            <a:xfrm>
              <a:off x="4896000" y="3478138"/>
              <a:ext cx="914400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6202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635AA4A7-48A2-4EC4-9620-94F1A90B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2111F7-9C3B-40C2-9A72-4B9EDC0DE313}"/>
              </a:ext>
            </a:extLst>
          </p:cNvPr>
          <p:cNvSpPr/>
          <p:nvPr/>
        </p:nvSpPr>
        <p:spPr>
          <a:xfrm>
            <a:off x="609600" y="1705860"/>
            <a:ext cx="109728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Every screen flip presents a new frame.</a:t>
            </a:r>
          </a:p>
          <a:p>
            <a:pPr algn="ctr"/>
            <a:r>
              <a:rPr lang="en-GB" sz="2800" i="1" dirty="0">
                <a:solidFill>
                  <a:srgbClr val="FF0000"/>
                </a:solidFill>
              </a:rPr>
              <a:t>Frames displayed sequentially give illusion of motion.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749E8EA-B7D7-431B-9C76-605D996BD382}"/>
              </a:ext>
            </a:extLst>
          </p:cNvPr>
          <p:cNvSpPr/>
          <p:nvPr/>
        </p:nvSpPr>
        <p:spPr>
          <a:xfrm>
            <a:off x="4849261" y="3199041"/>
            <a:ext cx="2554543" cy="1552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CBC4CCE-E039-4E02-8706-BBD1F2819BB9}"/>
              </a:ext>
            </a:extLst>
          </p:cNvPr>
          <p:cNvSpPr/>
          <p:nvPr/>
        </p:nvSpPr>
        <p:spPr>
          <a:xfrm>
            <a:off x="5171592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FA6D9BB-B4A5-40B4-8FE4-0B2788124FCA}"/>
              </a:ext>
            </a:extLst>
          </p:cNvPr>
          <p:cNvSpPr/>
          <p:nvPr/>
        </p:nvSpPr>
        <p:spPr>
          <a:xfrm>
            <a:off x="5281260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8500FA-40D4-4CDD-ABAF-30EEAF3E95AE}"/>
              </a:ext>
            </a:extLst>
          </p:cNvPr>
          <p:cNvSpPr/>
          <p:nvPr/>
        </p:nvSpPr>
        <p:spPr>
          <a:xfrm>
            <a:off x="5389260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2FB1FDC-822A-495B-8A1A-14A99DB10F40}"/>
              </a:ext>
            </a:extLst>
          </p:cNvPr>
          <p:cNvSpPr/>
          <p:nvPr/>
        </p:nvSpPr>
        <p:spPr>
          <a:xfrm>
            <a:off x="5497260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BF05FA7-84CD-441E-A168-0FD5F25C530E}"/>
              </a:ext>
            </a:extLst>
          </p:cNvPr>
          <p:cNvSpPr/>
          <p:nvPr/>
        </p:nvSpPr>
        <p:spPr>
          <a:xfrm>
            <a:off x="5605260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372AA6C-DEE6-406A-8B6F-0300EF6C581C}"/>
              </a:ext>
            </a:extLst>
          </p:cNvPr>
          <p:cNvSpPr/>
          <p:nvPr/>
        </p:nvSpPr>
        <p:spPr>
          <a:xfrm>
            <a:off x="5713260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ED417FD-57D4-4F59-A995-2CCD2C6F081D}"/>
              </a:ext>
            </a:extLst>
          </p:cNvPr>
          <p:cNvSpPr/>
          <p:nvPr/>
        </p:nvSpPr>
        <p:spPr>
          <a:xfrm>
            <a:off x="5821260" y="3598603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2C7873B-7E08-4F6E-86BA-6B9D815CCBBF}"/>
              </a:ext>
            </a:extLst>
          </p:cNvPr>
          <p:cNvSpPr/>
          <p:nvPr/>
        </p:nvSpPr>
        <p:spPr>
          <a:xfrm>
            <a:off x="5929260" y="3598602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3F40198-EB69-4DF7-9ADE-E5F1D91339FC}"/>
              </a:ext>
            </a:extLst>
          </p:cNvPr>
          <p:cNvSpPr/>
          <p:nvPr/>
        </p:nvSpPr>
        <p:spPr>
          <a:xfrm>
            <a:off x="6037260" y="3596247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628577B-03E6-4CCF-A980-D4822CA82F6B}"/>
              </a:ext>
            </a:extLst>
          </p:cNvPr>
          <p:cNvSpPr/>
          <p:nvPr/>
        </p:nvSpPr>
        <p:spPr>
          <a:xfrm>
            <a:off x="6145260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05F02C5-5602-40B2-8288-EECD1916F4DB}"/>
              </a:ext>
            </a:extLst>
          </p:cNvPr>
          <p:cNvSpPr/>
          <p:nvPr/>
        </p:nvSpPr>
        <p:spPr>
          <a:xfrm>
            <a:off x="6253260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37FF413-3680-4120-A135-5E9120EC13ED}"/>
              </a:ext>
            </a:extLst>
          </p:cNvPr>
          <p:cNvSpPr/>
          <p:nvPr/>
        </p:nvSpPr>
        <p:spPr>
          <a:xfrm>
            <a:off x="6361260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6F07BD3-41E5-45B2-AC8B-3EB393A536F6}"/>
              </a:ext>
            </a:extLst>
          </p:cNvPr>
          <p:cNvSpPr/>
          <p:nvPr/>
        </p:nvSpPr>
        <p:spPr>
          <a:xfrm>
            <a:off x="6469260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04192C-F870-423C-AD48-770D673C7D54}"/>
              </a:ext>
            </a:extLst>
          </p:cNvPr>
          <p:cNvSpPr/>
          <p:nvPr/>
        </p:nvSpPr>
        <p:spPr>
          <a:xfrm>
            <a:off x="6577260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4F97A86-A896-4FA1-B4AF-D9F2795319F3}"/>
              </a:ext>
            </a:extLst>
          </p:cNvPr>
          <p:cNvSpPr/>
          <p:nvPr/>
        </p:nvSpPr>
        <p:spPr>
          <a:xfrm>
            <a:off x="6685260" y="3598604"/>
            <a:ext cx="500716" cy="56528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1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75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252AC2-60C2-43BA-BA23-ADDC307D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7"/>
            <a:ext cx="10972800" cy="8793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Back Buffers</a:t>
            </a:r>
          </a:p>
        </p:txBody>
      </p:sp>
      <p:pic>
        <p:nvPicPr>
          <p:cNvPr id="5" name="Picture 2" descr="C:\Users\SSU\Google Drive\SSU\Advanced Games Programming\resources\02\alienGif\frame_001.gif">
            <a:extLst>
              <a:ext uri="{FF2B5EF4-FFF2-40B4-BE49-F238E27FC236}">
                <a16:creationId xmlns:a16="http://schemas.microsoft.com/office/drawing/2014/main" xmlns="" id="{6B3F8D43-333C-4509-B9BB-03134843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68" y="3058599"/>
            <a:ext cx="3007475" cy="14688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7767076-96BB-4F22-992F-87AB33C6507E}"/>
              </a:ext>
            </a:extLst>
          </p:cNvPr>
          <p:cNvSpPr/>
          <p:nvPr/>
        </p:nvSpPr>
        <p:spPr>
          <a:xfrm>
            <a:off x="1753623" y="1583472"/>
            <a:ext cx="98287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/>
              <a:t>Same thing is happening in Direct X: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CE4E614-8BA4-42CE-BEB6-668A41065976}"/>
              </a:ext>
            </a:extLst>
          </p:cNvPr>
          <p:cNvSpPr/>
          <p:nvPr/>
        </p:nvSpPr>
        <p:spPr>
          <a:xfrm>
            <a:off x="2026696" y="3065500"/>
            <a:ext cx="2956246" cy="14763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76DF5FF-538C-429D-9764-36D151918DCE}"/>
              </a:ext>
            </a:extLst>
          </p:cNvPr>
          <p:cNvSpPr/>
          <p:nvPr/>
        </p:nvSpPr>
        <p:spPr>
          <a:xfrm>
            <a:off x="2125588" y="2340903"/>
            <a:ext cx="280266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000" i="1" dirty="0">
                <a:solidFill>
                  <a:srgbClr val="FF0000"/>
                </a:solidFill>
              </a:rPr>
              <a:t>Draw to the </a:t>
            </a:r>
            <a:r>
              <a:rPr lang="en-GB" sz="2000" i="1" dirty="0" err="1">
                <a:solidFill>
                  <a:srgbClr val="FF0000"/>
                </a:solidFill>
              </a:rPr>
              <a:t>backbuffer</a:t>
            </a:r>
            <a:r>
              <a:rPr lang="en-GB" sz="2000" i="1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9" name="Picture 2" descr="C:\Users\SSU\Google Drive\SSU\Advanced Games Programming\resources\02\alienGif\frame_001.gif">
            <a:extLst>
              <a:ext uri="{FF2B5EF4-FFF2-40B4-BE49-F238E27FC236}">
                <a16:creationId xmlns:a16="http://schemas.microsoft.com/office/drawing/2014/main" xmlns="" id="{1247E65F-301C-4CFF-A0F9-C803EA266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92" y="4915621"/>
            <a:ext cx="3015206" cy="14725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BB5044-0CD6-46C1-B351-D3421E19E083}"/>
              </a:ext>
            </a:extLst>
          </p:cNvPr>
          <p:cNvSpPr txBox="1"/>
          <p:nvPr/>
        </p:nvSpPr>
        <p:spPr>
          <a:xfrm>
            <a:off x="1996233" y="4502330"/>
            <a:ext cx="2857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45F5B8-B94A-412E-B429-A4CFA48D12C3}"/>
              </a:ext>
            </a:extLst>
          </p:cNvPr>
          <p:cNvSpPr txBox="1"/>
          <p:nvPr/>
        </p:nvSpPr>
        <p:spPr>
          <a:xfrm>
            <a:off x="2125584" y="6404525"/>
            <a:ext cx="294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back buffer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47F2A9E-2B33-4977-86D9-C5BC3D07728E}"/>
              </a:ext>
            </a:extLst>
          </p:cNvPr>
          <p:cNvSpPr/>
          <p:nvPr/>
        </p:nvSpPr>
        <p:spPr>
          <a:xfrm>
            <a:off x="5084882" y="4931934"/>
            <a:ext cx="3031992" cy="1472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CFCA0C7-6D61-4F2D-AD28-0F7951893AA8}"/>
              </a:ext>
            </a:extLst>
          </p:cNvPr>
          <p:cNvSpPr/>
          <p:nvPr/>
        </p:nvSpPr>
        <p:spPr>
          <a:xfrm>
            <a:off x="5235170" y="2054667"/>
            <a:ext cx="27868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000" i="1" dirty="0">
                <a:solidFill>
                  <a:srgbClr val="FF0000"/>
                </a:solidFill>
              </a:rPr>
              <a:t>Call  </a:t>
            </a:r>
            <a:r>
              <a:rPr lang="en-GB" sz="14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pSwapChain</a:t>
            </a:r>
            <a:r>
              <a:rPr lang="en-GB" sz="14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-&gt;Present() </a:t>
            </a:r>
            <a:r>
              <a:rPr lang="en-GB" sz="2000" i="1" dirty="0">
                <a:solidFill>
                  <a:srgbClr val="FF0000"/>
                </a:solidFill>
                <a:cs typeface="Courier New" panose="02070309020205020404" pitchFamily="49" charset="0"/>
              </a:rPr>
              <a:t>to swap back buffer with screen buffer:</a:t>
            </a:r>
            <a:endParaRPr lang="en-GB" sz="2000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0A0506-571C-4BF5-B8EC-1F49D94E8CB5}"/>
              </a:ext>
            </a:extLst>
          </p:cNvPr>
          <p:cNvSpPr txBox="1"/>
          <p:nvPr/>
        </p:nvSpPr>
        <p:spPr>
          <a:xfrm>
            <a:off x="5084883" y="6404525"/>
            <a:ext cx="294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back buffer</a:t>
            </a:r>
          </a:p>
        </p:txBody>
      </p:sp>
      <p:pic>
        <p:nvPicPr>
          <p:cNvPr id="15" name="Picture 2" descr="C:\Users\SSU\Google Drive\SSU\Advanced Games Programming\resources\02\alienGif\frame_001.gif">
            <a:extLst>
              <a:ext uri="{FF2B5EF4-FFF2-40B4-BE49-F238E27FC236}">
                <a16:creationId xmlns:a16="http://schemas.microsoft.com/office/drawing/2014/main" xmlns="" id="{B93FD8F9-25D8-435B-A96D-E9730800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88" y="3056230"/>
            <a:ext cx="3034800" cy="14821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F1B297E-BE34-4CA5-8C8E-0E8DCA2EEF31}"/>
              </a:ext>
            </a:extLst>
          </p:cNvPr>
          <p:cNvSpPr/>
          <p:nvPr/>
        </p:nvSpPr>
        <p:spPr>
          <a:xfrm>
            <a:off x="8224242" y="4919396"/>
            <a:ext cx="3023574" cy="1468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4E06EDE-AA1E-4C5E-86D7-E15E427D5572}"/>
              </a:ext>
            </a:extLst>
          </p:cNvPr>
          <p:cNvSpPr/>
          <p:nvPr/>
        </p:nvSpPr>
        <p:spPr>
          <a:xfrm>
            <a:off x="7889282" y="2058443"/>
            <a:ext cx="335853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000" i="1" dirty="0">
                <a:solidFill>
                  <a:srgbClr val="FF0000"/>
                </a:solidFill>
              </a:rPr>
              <a:t>Build up next frame on back buffer while current frame is displayed</a:t>
            </a:r>
            <a:endParaRPr lang="en-GB" sz="2000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2E30A74-F725-42AD-B091-A1C5F8D077BA}"/>
              </a:ext>
            </a:extLst>
          </p:cNvPr>
          <p:cNvSpPr txBox="1"/>
          <p:nvPr/>
        </p:nvSpPr>
        <p:spPr>
          <a:xfrm>
            <a:off x="8045912" y="6408301"/>
            <a:ext cx="294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back buffer</a:t>
            </a:r>
          </a:p>
        </p:txBody>
      </p:sp>
      <p:sp>
        <p:nvSpPr>
          <p:cNvPr id="19" name="Right Arrow 59">
            <a:extLst>
              <a:ext uri="{FF2B5EF4-FFF2-40B4-BE49-F238E27FC236}">
                <a16:creationId xmlns:a16="http://schemas.microsoft.com/office/drawing/2014/main" xmlns="" id="{C7B8D71D-BAF4-4F64-9B19-3C4004662BB7}"/>
              </a:ext>
            </a:extLst>
          </p:cNvPr>
          <p:cNvSpPr/>
          <p:nvPr/>
        </p:nvSpPr>
        <p:spPr>
          <a:xfrm>
            <a:off x="7835531" y="4171153"/>
            <a:ext cx="526947" cy="1192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AFE698D-DE10-4D9D-B283-57AE7D2C7B4E}"/>
              </a:ext>
            </a:extLst>
          </p:cNvPr>
          <p:cNvSpPr txBox="1"/>
          <p:nvPr/>
        </p:nvSpPr>
        <p:spPr>
          <a:xfrm>
            <a:off x="8323784" y="4515376"/>
            <a:ext cx="28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1400" dirty="0"/>
          </a:p>
        </p:txBody>
      </p:sp>
      <p:sp>
        <p:nvSpPr>
          <p:cNvPr id="21" name="Right Arrow 1">
            <a:extLst>
              <a:ext uri="{FF2B5EF4-FFF2-40B4-BE49-F238E27FC236}">
                <a16:creationId xmlns:a16="http://schemas.microsoft.com/office/drawing/2014/main" xmlns="" id="{DBCD7861-C13C-4FD1-8346-7A782F5A1322}"/>
              </a:ext>
            </a:extLst>
          </p:cNvPr>
          <p:cNvSpPr/>
          <p:nvPr/>
        </p:nvSpPr>
        <p:spPr>
          <a:xfrm>
            <a:off x="4719469" y="4163089"/>
            <a:ext cx="526947" cy="1192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00347F0-F5FD-48E8-A083-D3B1F3B03073}"/>
              </a:ext>
            </a:extLst>
          </p:cNvPr>
          <p:cNvSpPr txBox="1"/>
          <p:nvPr/>
        </p:nvSpPr>
        <p:spPr>
          <a:xfrm>
            <a:off x="5140156" y="4523222"/>
            <a:ext cx="2809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C4C22C8-FA63-428E-AFD3-59A9D8B8592C}"/>
              </a:ext>
            </a:extLst>
          </p:cNvPr>
          <p:cNvSpPr/>
          <p:nvPr/>
        </p:nvSpPr>
        <p:spPr>
          <a:xfrm>
            <a:off x="8196200" y="5507928"/>
            <a:ext cx="266430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000" i="1" dirty="0">
                <a:solidFill>
                  <a:srgbClr val="FF0000"/>
                </a:solidFill>
              </a:rPr>
              <a:t>Draw more stuff here</a:t>
            </a:r>
            <a:endParaRPr lang="en-GB" sz="2000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70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7557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Render Targets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1515D67-7023-4135-A072-B38B30E0D892}"/>
              </a:ext>
            </a:extLst>
          </p:cNvPr>
          <p:cNvSpPr/>
          <p:nvPr/>
        </p:nvSpPr>
        <p:spPr>
          <a:xfrm>
            <a:off x="609600" y="1479665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/>
              <a:t>The </a:t>
            </a:r>
            <a:r>
              <a:rPr lang="en-GB" sz="2800" i="1" dirty="0">
                <a:solidFill>
                  <a:srgbClr val="FF0000"/>
                </a:solidFill>
              </a:rPr>
              <a:t>screen (or front) buffer </a:t>
            </a:r>
            <a:r>
              <a:rPr lang="en-GB" sz="2800" i="1" dirty="0"/>
              <a:t>and </a:t>
            </a:r>
            <a:r>
              <a:rPr lang="en-GB" sz="2800" i="1" dirty="0">
                <a:solidFill>
                  <a:srgbClr val="FF0000"/>
                </a:solidFill>
              </a:rPr>
              <a:t>back buffer </a:t>
            </a:r>
            <a:r>
              <a:rPr lang="en-GB" sz="2800" i="1" dirty="0"/>
              <a:t>are examples of </a:t>
            </a:r>
            <a:r>
              <a:rPr lang="en-GB" sz="2800" i="1" dirty="0">
                <a:solidFill>
                  <a:srgbClr val="FF0000"/>
                </a:solidFill>
              </a:rPr>
              <a:t>Render Targets</a:t>
            </a:r>
          </a:p>
        </p:txBody>
      </p:sp>
      <p:pic>
        <p:nvPicPr>
          <p:cNvPr id="5" name="Picture 2" descr="C:\Users\SSU\Google Drive\SSU\Advanced Games Programming\resources\02\alienGif\frame_001.gif">
            <a:extLst>
              <a:ext uri="{FF2B5EF4-FFF2-40B4-BE49-F238E27FC236}">
                <a16:creationId xmlns:a16="http://schemas.microsoft.com/office/drawing/2014/main" xmlns="" id="{CD2CC8AE-9708-4310-9FBC-B8FF7825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881" y="2778462"/>
            <a:ext cx="2757364" cy="15521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DC3F619-7B4A-4AEA-9D6D-B66506C93633}"/>
              </a:ext>
            </a:extLst>
          </p:cNvPr>
          <p:cNvSpPr/>
          <p:nvPr/>
        </p:nvSpPr>
        <p:spPr>
          <a:xfrm>
            <a:off x="6114319" y="2778462"/>
            <a:ext cx="2757365" cy="15521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A9A384D-6676-4F50-9C95-5B67B6110F21}"/>
              </a:ext>
            </a:extLst>
          </p:cNvPr>
          <p:cNvSpPr txBox="1"/>
          <p:nvPr/>
        </p:nvSpPr>
        <p:spPr>
          <a:xfrm>
            <a:off x="6114320" y="4251054"/>
            <a:ext cx="2757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back buffer </a:t>
            </a:r>
            <a:r>
              <a:rPr lang="en-GB" sz="1000" dirty="0"/>
              <a:t>(default render target)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E385F6-40D1-4F78-B3EA-AD9B10C9856D}"/>
              </a:ext>
            </a:extLst>
          </p:cNvPr>
          <p:cNvSpPr txBox="1"/>
          <p:nvPr/>
        </p:nvSpPr>
        <p:spPr>
          <a:xfrm>
            <a:off x="3186881" y="4251053"/>
            <a:ext cx="255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screen buffer </a:t>
            </a:r>
            <a:r>
              <a:rPr lang="en-GB" sz="1000" dirty="0"/>
              <a:t>(currently being displayed)</a:t>
            </a:r>
            <a:endParaRPr lang="en-GB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FF1AAEA-ADBB-4BAB-BEBF-42A01D904B02}"/>
              </a:ext>
            </a:extLst>
          </p:cNvPr>
          <p:cNvSpPr/>
          <p:nvPr/>
        </p:nvSpPr>
        <p:spPr>
          <a:xfrm>
            <a:off x="6241641" y="3354457"/>
            <a:ext cx="250271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000" i="1" dirty="0">
                <a:solidFill>
                  <a:srgbClr val="FF0000"/>
                </a:solidFill>
              </a:rPr>
              <a:t>Draw more stuff here</a:t>
            </a:r>
            <a:endParaRPr lang="en-GB" sz="2000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4CD4BCF-8DDC-47B1-B924-BD179FBA575A}"/>
              </a:ext>
            </a:extLst>
          </p:cNvPr>
          <p:cNvSpPr/>
          <p:nvPr/>
        </p:nvSpPr>
        <p:spPr>
          <a:xfrm>
            <a:off x="609600" y="4997865"/>
            <a:ext cx="1011381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/>
              <a:t>A </a:t>
            </a:r>
            <a:r>
              <a:rPr lang="en-GB" sz="2800" i="1" dirty="0">
                <a:solidFill>
                  <a:srgbClr val="FF0000"/>
                </a:solidFill>
              </a:rPr>
              <a:t>render target </a:t>
            </a:r>
            <a:r>
              <a:rPr lang="en-GB" sz="2800" i="1" dirty="0"/>
              <a:t>is an area of memory where pixels can be drawn to.</a:t>
            </a:r>
            <a:endParaRPr lang="en-GB" sz="28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9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Swap Chains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962E86-3C1E-48A3-9623-3866D3DC8781}"/>
              </a:ext>
            </a:extLst>
          </p:cNvPr>
          <p:cNvSpPr/>
          <p:nvPr/>
        </p:nvSpPr>
        <p:spPr>
          <a:xfrm>
            <a:off x="609600" y="1847088"/>
            <a:ext cx="109728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b="1" dirty="0"/>
              <a:t>A Swap Chain can support more render targets than just the </a:t>
            </a:r>
            <a:r>
              <a:rPr lang="en-GB" sz="2800" b="1" dirty="0">
                <a:solidFill>
                  <a:srgbClr val="FF0000"/>
                </a:solidFill>
              </a:rPr>
              <a:t>screen buffer </a:t>
            </a:r>
            <a:r>
              <a:rPr lang="en-GB" sz="2800" b="1" dirty="0"/>
              <a:t>and a </a:t>
            </a:r>
            <a:r>
              <a:rPr lang="en-GB" sz="2800" b="1" dirty="0">
                <a:solidFill>
                  <a:srgbClr val="FF0000"/>
                </a:solidFill>
              </a:rPr>
              <a:t>back buffer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6A929F0-AED6-4363-ACC2-129DAD03D928}"/>
              </a:ext>
            </a:extLst>
          </p:cNvPr>
          <p:cNvSpPr/>
          <p:nvPr/>
        </p:nvSpPr>
        <p:spPr>
          <a:xfrm>
            <a:off x="913926" y="3484989"/>
            <a:ext cx="105812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/>
              <a:t>That means we have </a:t>
            </a:r>
            <a:r>
              <a:rPr lang="en-GB" sz="2800" i="1" dirty="0">
                <a:solidFill>
                  <a:srgbClr val="FF0000"/>
                </a:solidFill>
              </a:rPr>
              <a:t>flexibility</a:t>
            </a:r>
            <a:r>
              <a:rPr lang="en-GB" sz="2800" i="1" dirty="0"/>
              <a:t> with what we’re drawing to screen</a:t>
            </a:r>
            <a:endParaRPr lang="en-GB" sz="2800" i="1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1483CC-E501-496D-A142-D1CD4E9168A9}"/>
              </a:ext>
            </a:extLst>
          </p:cNvPr>
          <p:cNvSpPr/>
          <p:nvPr/>
        </p:nvSpPr>
        <p:spPr>
          <a:xfrm>
            <a:off x="913927" y="5236962"/>
            <a:ext cx="105812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/>
              <a:t>And we can get clever with how we do it…</a:t>
            </a:r>
            <a:endParaRPr lang="en-GB" sz="28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05B4156-BDF7-4827-BF69-BBBBE3DC5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pPr algn="ctr"/>
            <a:r>
              <a:rPr lang="en-GB" dirty="0"/>
              <a:t>Swap Chains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E780E65-5461-45CB-B9F6-251BB516A794}"/>
              </a:ext>
            </a:extLst>
          </p:cNvPr>
          <p:cNvSpPr/>
          <p:nvPr/>
        </p:nvSpPr>
        <p:spPr>
          <a:xfrm>
            <a:off x="609600" y="1847088"/>
            <a:ext cx="109728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b="1" dirty="0"/>
              <a:t>A Swap Chain can support more render targets than just the </a:t>
            </a:r>
            <a:r>
              <a:rPr lang="en-GB" sz="2800" b="1" dirty="0">
                <a:solidFill>
                  <a:srgbClr val="FF0000"/>
                </a:solidFill>
              </a:rPr>
              <a:t>screen buffer </a:t>
            </a:r>
            <a:r>
              <a:rPr lang="en-GB" sz="2800" b="1" dirty="0"/>
              <a:t>and a </a:t>
            </a:r>
            <a:r>
              <a:rPr lang="en-GB" sz="2800" b="1" dirty="0">
                <a:solidFill>
                  <a:srgbClr val="FF0000"/>
                </a:solidFill>
              </a:rPr>
              <a:t>back buffer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346C272-AC26-49BF-A23F-061C690985E2}"/>
              </a:ext>
            </a:extLst>
          </p:cNvPr>
          <p:cNvSpPr/>
          <p:nvPr/>
        </p:nvSpPr>
        <p:spPr>
          <a:xfrm>
            <a:off x="609600" y="2801195"/>
            <a:ext cx="85278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/>
              <a:t>e.g.:</a:t>
            </a:r>
            <a:endParaRPr lang="en-GB" sz="2800" i="1" dirty="0">
              <a:solidFill>
                <a:srgbClr val="FFFF00"/>
              </a:solidFill>
            </a:endParaRPr>
          </a:p>
        </p:txBody>
      </p:sp>
      <p:pic>
        <p:nvPicPr>
          <p:cNvPr id="7" name="Picture 2" descr="http://www.indieorama.com/wp-content/uploads/2013/11/TripleBuffering.jpg">
            <a:extLst>
              <a:ext uri="{FF2B5EF4-FFF2-40B4-BE49-F238E27FC236}">
                <a16:creationId xmlns:a16="http://schemas.microsoft.com/office/drawing/2014/main" xmlns="" id="{9062B61D-F0F6-47E1-9EA1-315436B7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05" y="3324415"/>
            <a:ext cx="7429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1FBAFF-D625-4956-96CD-C27050618CF6}"/>
              </a:ext>
            </a:extLst>
          </p:cNvPr>
          <p:cNvSpPr/>
          <p:nvPr/>
        </p:nvSpPr>
        <p:spPr>
          <a:xfrm>
            <a:off x="3976582" y="2801195"/>
            <a:ext cx="47297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/>
              <a:t>Triple Buffering</a:t>
            </a:r>
            <a:endParaRPr lang="en-GB" sz="2800" i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48B2639-052D-4DF3-B005-599C4B9C6C9E}"/>
              </a:ext>
            </a:extLst>
          </p:cNvPr>
          <p:cNvSpPr/>
          <p:nvPr/>
        </p:nvSpPr>
        <p:spPr>
          <a:xfrm>
            <a:off x="1261405" y="5903893"/>
            <a:ext cx="722422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/>
              <a:t>(avoid screen tearing, maintain frame count</a:t>
            </a:r>
            <a:r>
              <a:rPr lang="en-GB" sz="2800" i="1" dirty="0" smtClean="0"/>
              <a:t>)</a:t>
            </a:r>
          </a:p>
          <a:p>
            <a:pPr algn="r"/>
            <a:r>
              <a:rPr lang="en-GB" sz="2800" i="1" dirty="0">
                <a:solidFill>
                  <a:srgbClr val="FFFF00"/>
                </a:solidFill>
                <a:hlinkClick r:id="rId4"/>
              </a:rPr>
              <a:t>https://www.anandtech.com/show/2794/2</a:t>
            </a:r>
            <a:endParaRPr lang="en-GB" sz="28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FA83E65-A10B-48C7-AA49-FA86DFE5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pPr algn="ctr"/>
            <a:r>
              <a:rPr lang="en-GB" dirty="0"/>
              <a:t>Swap Chains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4DA5EC0-493E-4C6C-98FD-E62C64A8C015}"/>
              </a:ext>
            </a:extLst>
          </p:cNvPr>
          <p:cNvSpPr/>
          <p:nvPr/>
        </p:nvSpPr>
        <p:spPr>
          <a:xfrm>
            <a:off x="609600" y="1847088"/>
            <a:ext cx="109728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b="1" dirty="0"/>
              <a:t>A Swap Chain can support more render targets than just the </a:t>
            </a:r>
            <a:r>
              <a:rPr lang="en-GB" sz="2800" b="1" dirty="0">
                <a:solidFill>
                  <a:srgbClr val="FF0000"/>
                </a:solidFill>
              </a:rPr>
              <a:t>screen buffer </a:t>
            </a:r>
            <a:r>
              <a:rPr lang="en-GB" sz="2800" b="1" dirty="0"/>
              <a:t>and a </a:t>
            </a:r>
            <a:r>
              <a:rPr lang="en-GB" sz="2800" b="1" dirty="0">
                <a:solidFill>
                  <a:srgbClr val="FF0000"/>
                </a:solidFill>
              </a:rPr>
              <a:t>back buffer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1DE5D3A-2277-44CC-AEFC-21484724EB25}"/>
              </a:ext>
            </a:extLst>
          </p:cNvPr>
          <p:cNvSpPr/>
          <p:nvPr/>
        </p:nvSpPr>
        <p:spPr>
          <a:xfrm>
            <a:off x="609600" y="2801195"/>
            <a:ext cx="85278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/>
              <a:t>Useful for:</a:t>
            </a:r>
            <a:endParaRPr lang="en-GB" sz="2800" i="1" dirty="0">
              <a:solidFill>
                <a:srgbClr val="FFFF00"/>
              </a:solidFill>
            </a:endParaRPr>
          </a:p>
        </p:txBody>
      </p:sp>
      <p:pic>
        <p:nvPicPr>
          <p:cNvPr id="7" name="Picture 2" descr="http://udn.epicgames.com/Three/rsrc/Three/RenderToTexture/render-to-texture.jpg">
            <a:extLst>
              <a:ext uri="{FF2B5EF4-FFF2-40B4-BE49-F238E27FC236}">
                <a16:creationId xmlns:a16="http://schemas.microsoft.com/office/drawing/2014/main" xmlns="" id="{2A9D9930-B6F2-4A61-A3E3-D4B344B72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32" y="3386164"/>
            <a:ext cx="5336140" cy="279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E5BD6A-3910-47AF-9C65-8841134A452F}"/>
              </a:ext>
            </a:extLst>
          </p:cNvPr>
          <p:cNvSpPr/>
          <p:nvPr/>
        </p:nvSpPr>
        <p:spPr>
          <a:xfrm>
            <a:off x="3976582" y="2801195"/>
            <a:ext cx="47297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/>
              <a:t>Rendering to Textures</a:t>
            </a:r>
            <a:endParaRPr lang="en-GB" sz="2800" i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F46DDC2-3CF3-4D71-8B70-708DF12B5694}"/>
              </a:ext>
            </a:extLst>
          </p:cNvPr>
          <p:cNvSpPr/>
          <p:nvPr/>
        </p:nvSpPr>
        <p:spPr>
          <a:xfrm>
            <a:off x="1349810" y="6239735"/>
            <a:ext cx="72242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/>
              <a:t>(in-game real-time screens, reflective surfaces)</a:t>
            </a:r>
            <a:endParaRPr lang="en-GB" sz="28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9EFE9115-0A0C-4EC3-A69B-F89F2E18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pPr algn="ctr"/>
            <a:r>
              <a:rPr lang="en-GB" dirty="0"/>
              <a:t>Swap Chains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82E0CD1-CDCA-49DF-AD2D-8E3EDA85310D}"/>
              </a:ext>
            </a:extLst>
          </p:cNvPr>
          <p:cNvSpPr/>
          <p:nvPr/>
        </p:nvSpPr>
        <p:spPr>
          <a:xfrm>
            <a:off x="609600" y="1847088"/>
            <a:ext cx="109728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b="1" dirty="0"/>
              <a:t>A Swap Chain can support more render targets than just the </a:t>
            </a:r>
            <a:r>
              <a:rPr lang="en-GB" sz="2800" b="1" dirty="0">
                <a:solidFill>
                  <a:srgbClr val="FF0000"/>
                </a:solidFill>
              </a:rPr>
              <a:t>screen buffer </a:t>
            </a:r>
            <a:r>
              <a:rPr lang="en-GB" sz="2800" b="1" dirty="0"/>
              <a:t>and a </a:t>
            </a:r>
            <a:r>
              <a:rPr lang="en-GB" sz="2800" b="1" dirty="0">
                <a:solidFill>
                  <a:srgbClr val="FF0000"/>
                </a:solidFill>
              </a:rPr>
              <a:t>back buffer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99F7FD7-1D0A-446A-AA11-9EB7FAF14744}"/>
              </a:ext>
            </a:extLst>
          </p:cNvPr>
          <p:cNvSpPr/>
          <p:nvPr/>
        </p:nvSpPr>
        <p:spPr>
          <a:xfrm>
            <a:off x="605680" y="2689171"/>
            <a:ext cx="45577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/>
              <a:t>Useful for:</a:t>
            </a:r>
            <a:endParaRPr lang="en-GB" sz="2800" i="1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53216E1-31EB-419C-BC64-D21887F27CF2}"/>
              </a:ext>
            </a:extLst>
          </p:cNvPr>
          <p:cNvSpPr/>
          <p:nvPr/>
        </p:nvSpPr>
        <p:spPr>
          <a:xfrm>
            <a:off x="3559852" y="2670118"/>
            <a:ext cx="4071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u="sng" dirty="0">
                <a:solidFill>
                  <a:srgbClr val="00B050"/>
                </a:solidFill>
              </a:rPr>
              <a:t>Post Processing Effects</a:t>
            </a:r>
          </a:p>
        </p:txBody>
      </p:sp>
      <p:pic>
        <p:nvPicPr>
          <p:cNvPr id="8" name="DirectX_11_Bloom_effect.mp4">
            <a:hlinkClick r:id="" action="ppaction://media"/>
            <a:extLst>
              <a:ext uri="{FF2B5EF4-FFF2-40B4-BE49-F238E27FC236}">
                <a16:creationId xmlns:a16="http://schemas.microsoft.com/office/drawing/2014/main" xmlns="" id="{F828DE15-99F6-4AE4-B679-AF164B691A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3871" y="3313079"/>
            <a:ext cx="3844258" cy="2690688"/>
          </a:xfrm>
          <a:prstGeom prst="rect">
            <a:avLst/>
          </a:prstGeom>
        </p:spPr>
      </p:pic>
      <p:sp>
        <p:nvSpPr>
          <p:cNvPr id="9" name="Rectangle 8">
            <a:hlinkClick r:id="rId5"/>
            <a:extLst>
              <a:ext uri="{FF2B5EF4-FFF2-40B4-BE49-F238E27FC236}">
                <a16:creationId xmlns:a16="http://schemas.microsoft.com/office/drawing/2014/main" xmlns="" id="{0F1B311E-0A97-4409-96DF-4772074E2473}"/>
              </a:ext>
            </a:extLst>
          </p:cNvPr>
          <p:cNvSpPr/>
          <p:nvPr/>
        </p:nvSpPr>
        <p:spPr>
          <a:xfrm>
            <a:off x="3354850" y="6210879"/>
            <a:ext cx="5482299" cy="5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Daniele Colombo</a:t>
            </a:r>
          </a:p>
          <a:p>
            <a:pPr algn="ctr"/>
            <a:r>
              <a:rPr lang="en-GB" dirty="0"/>
              <a:t>https://www.youtube.com/watch?v=UVmC-Up-2fw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9DD1376-F51C-4928-9E2C-FF9EDCDBDDE5}"/>
              </a:ext>
            </a:extLst>
          </p:cNvPr>
          <p:cNvSpPr/>
          <p:nvPr/>
        </p:nvSpPr>
        <p:spPr>
          <a:xfrm>
            <a:off x="7863841" y="4450025"/>
            <a:ext cx="3056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/>
              <a:t>(blur, bloom, </a:t>
            </a:r>
            <a:r>
              <a:rPr lang="en-GB" sz="2800" i="1" dirty="0" err="1"/>
              <a:t>etc</a:t>
            </a:r>
            <a:r>
              <a:rPr lang="en-GB" sz="2800" i="1" dirty="0"/>
              <a:t>)</a:t>
            </a:r>
            <a:endParaRPr lang="en-GB" sz="28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6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2685288"/>
            <a:ext cx="10972800" cy="1143000"/>
          </a:xfrm>
        </p:spPr>
        <p:txBody>
          <a:bodyPr/>
          <a:lstStyle/>
          <a:p>
            <a:pPr algn="ctr"/>
            <a:r>
              <a:rPr lang="en-GB" dirty="0"/>
              <a:t>Render “Targets”</a:t>
            </a:r>
          </a:p>
        </p:txBody>
      </p:sp>
    </p:spTree>
    <p:extLst>
      <p:ext uri="{BB962C8B-B14F-4D97-AF65-F5344CB8AC3E}">
        <p14:creationId xmlns:p14="http://schemas.microsoft.com/office/powerpoint/2010/main" val="349196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771" y="2566139"/>
            <a:ext cx="10734502" cy="1390719"/>
          </a:xfrm>
        </p:spPr>
        <p:txBody>
          <a:bodyPr>
            <a:normAutofit/>
          </a:bodyPr>
          <a:lstStyle/>
          <a:p>
            <a:pPr algn="ctr"/>
            <a:r>
              <a:rPr lang="en-GB" sz="7200" dirty="0"/>
              <a:t>Viewports</a:t>
            </a:r>
          </a:p>
        </p:txBody>
      </p:sp>
    </p:spTree>
    <p:extLst>
      <p:ext uri="{BB962C8B-B14F-4D97-AF65-F5344CB8AC3E}">
        <p14:creationId xmlns:p14="http://schemas.microsoft.com/office/powerpoint/2010/main" val="198712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/>
          <a:lstStyle/>
          <a:p>
            <a:pPr algn="ctr"/>
            <a:r>
              <a:rPr lang="en-GB" dirty="0"/>
              <a:t>Viewports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26A7EF0-9CBA-46B2-8C61-84156D4CF435}"/>
              </a:ext>
            </a:extLst>
          </p:cNvPr>
          <p:cNvSpPr/>
          <p:nvPr/>
        </p:nvSpPr>
        <p:spPr>
          <a:xfrm>
            <a:off x="609600" y="1629295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A </a:t>
            </a:r>
            <a:r>
              <a:rPr lang="en-GB" sz="2800" b="1" i="1" u="sng" dirty="0">
                <a:solidFill>
                  <a:srgbClr val="FF0000"/>
                </a:solidFill>
              </a:rPr>
              <a:t>viewport</a:t>
            </a:r>
            <a:r>
              <a:rPr lang="en-GB" sz="2800" i="1" dirty="0">
                <a:solidFill>
                  <a:srgbClr val="FF0000"/>
                </a:solidFill>
              </a:rPr>
              <a:t> is the rectangle a scene is projected onto:</a:t>
            </a:r>
          </a:p>
        </p:txBody>
      </p:sp>
      <p:pic>
        <p:nvPicPr>
          <p:cNvPr id="5" name="Picture 2" descr="http://obviam.net/wp-content/uploads/2011/06/graphics_fundamentals_viewport_3dscene.png">
            <a:extLst>
              <a:ext uri="{FF2B5EF4-FFF2-40B4-BE49-F238E27FC236}">
                <a16:creationId xmlns:a16="http://schemas.microsoft.com/office/drawing/2014/main" xmlns="" id="{FB1F9E86-A1EE-4817-BD33-41AB3FE6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338" y="2353145"/>
            <a:ext cx="5645323" cy="450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1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F419F19F-7B7A-437D-8EC1-7A811D6D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/>
          <a:lstStyle/>
          <a:p>
            <a:pPr algn="ctr"/>
            <a:r>
              <a:rPr lang="en-GB" dirty="0"/>
              <a:t>Viewports</a:t>
            </a:r>
          </a:p>
        </p:txBody>
      </p:sp>
      <p:pic>
        <p:nvPicPr>
          <p:cNvPr id="5" name="Picture 2" descr="http://obviam.net/wp-content/uploads/2011/06/graphics_fundamentals_viewport_3dscene.png">
            <a:extLst>
              <a:ext uri="{FF2B5EF4-FFF2-40B4-BE49-F238E27FC236}">
                <a16:creationId xmlns:a16="http://schemas.microsoft.com/office/drawing/2014/main" xmlns="" id="{FF83D4FF-3DFB-4329-A82E-0E1F9852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15" y="2219137"/>
            <a:ext cx="5141297" cy="410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4D1F30B-7326-4FAD-872E-F68B437F872A}"/>
              </a:ext>
            </a:extLst>
          </p:cNvPr>
          <p:cNvSpPr/>
          <p:nvPr/>
        </p:nvSpPr>
        <p:spPr>
          <a:xfrm>
            <a:off x="609600" y="1506355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The viewport also determines depth of the view frustum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D4F15A1-F6C1-4A46-93A2-D126AD536730}"/>
              </a:ext>
            </a:extLst>
          </p:cNvPr>
          <p:cNvSpPr txBox="1"/>
          <p:nvPr/>
        </p:nvSpPr>
        <p:spPr>
          <a:xfrm>
            <a:off x="7034254" y="3022219"/>
            <a:ext cx="2345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Objects closer to observation point than </a:t>
            </a:r>
            <a:r>
              <a:rPr lang="en-GB" dirty="0">
                <a:solidFill>
                  <a:srgbClr val="FF0000"/>
                </a:solidFill>
              </a:rPr>
              <a:t>near-clipping plane </a:t>
            </a:r>
          </a:p>
          <a:p>
            <a:r>
              <a:rPr lang="en-GB" dirty="0"/>
              <a:t>or further away than </a:t>
            </a:r>
            <a:r>
              <a:rPr lang="en-GB" dirty="0">
                <a:solidFill>
                  <a:srgbClr val="FF0000"/>
                </a:solidFill>
              </a:rPr>
              <a:t>far-clipping plane </a:t>
            </a:r>
            <a:r>
              <a:rPr lang="en-GB" dirty="0"/>
              <a:t>are not rendered.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F9B104-4CE3-47FA-93A7-7EB947FF6F66}"/>
              </a:ext>
            </a:extLst>
          </p:cNvPr>
          <p:cNvSpPr txBox="1"/>
          <p:nvPr/>
        </p:nvSpPr>
        <p:spPr>
          <a:xfrm>
            <a:off x="7034254" y="5408936"/>
            <a:ext cx="23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(more on this in a future lecture)</a:t>
            </a:r>
          </a:p>
        </p:txBody>
      </p:sp>
    </p:spTree>
    <p:extLst>
      <p:ext uri="{BB962C8B-B14F-4D97-AF65-F5344CB8AC3E}">
        <p14:creationId xmlns:p14="http://schemas.microsoft.com/office/powerpoint/2010/main" val="9021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4E92289-5E37-4528-BA77-3E0070BDD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/>
          <a:lstStyle/>
          <a:p>
            <a:pPr algn="ctr"/>
            <a:r>
              <a:rPr lang="en-GB" dirty="0"/>
              <a:t>Viewports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849E8C1-CE07-4AB8-9187-C6CDFDDF7A6D}"/>
              </a:ext>
            </a:extLst>
          </p:cNvPr>
          <p:cNvSpPr/>
          <p:nvPr/>
        </p:nvSpPr>
        <p:spPr>
          <a:xfrm>
            <a:off x="609600" y="1629295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NOT the same as the GUI window:</a:t>
            </a:r>
          </a:p>
        </p:txBody>
      </p:sp>
      <p:pic>
        <p:nvPicPr>
          <p:cNvPr id="6" name="Picture 2" descr="H:\SSU\!2014-15 Units\dontstarve.jpg">
            <a:extLst>
              <a:ext uri="{FF2B5EF4-FFF2-40B4-BE49-F238E27FC236}">
                <a16:creationId xmlns:a16="http://schemas.microsoft.com/office/drawing/2014/main" xmlns="" id="{DD759E96-5BCE-4598-B225-CA2BECC3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07" y="2554502"/>
            <a:ext cx="6961785" cy="391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8BDF280-FF8D-49B9-960C-0A66E491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/>
          <a:lstStyle/>
          <a:p>
            <a:pPr algn="ctr"/>
            <a:r>
              <a:rPr lang="en-GB" dirty="0"/>
              <a:t>Viewports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BB4C556-F689-403F-9748-F87BE36FA15B}"/>
              </a:ext>
            </a:extLst>
          </p:cNvPr>
          <p:cNvSpPr/>
          <p:nvPr/>
        </p:nvSpPr>
        <p:spPr>
          <a:xfrm>
            <a:off x="609600" y="1629295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NOT the same as the GUI window </a:t>
            </a:r>
            <a:r>
              <a:rPr lang="en-GB" sz="2800" i="1" dirty="0">
                <a:solidFill>
                  <a:srgbClr val="FFFF00"/>
                </a:solidFill>
              </a:rPr>
              <a:t>:</a:t>
            </a:r>
          </a:p>
        </p:txBody>
      </p:sp>
      <p:pic>
        <p:nvPicPr>
          <p:cNvPr id="6" name="Picture 2" descr="H:\SSU\!2014-15 Units\dontstarve.jpg">
            <a:extLst>
              <a:ext uri="{FF2B5EF4-FFF2-40B4-BE49-F238E27FC236}">
                <a16:creationId xmlns:a16="http://schemas.microsoft.com/office/drawing/2014/main" xmlns="" id="{C47979C1-5A4B-4A44-860B-476FD8D12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37" y="2437493"/>
            <a:ext cx="6961785" cy="391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F8A226B-3EA1-4983-B45D-C7CB06FB7459}"/>
              </a:ext>
            </a:extLst>
          </p:cNvPr>
          <p:cNvSpPr/>
          <p:nvPr/>
        </p:nvSpPr>
        <p:spPr>
          <a:xfrm>
            <a:off x="3794459" y="2850960"/>
            <a:ext cx="4707173" cy="275115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674B6B8-CAA8-4C47-AEEA-481491337C9A}"/>
              </a:ext>
            </a:extLst>
          </p:cNvPr>
          <p:cNvSpPr txBox="1"/>
          <p:nvPr/>
        </p:nvSpPr>
        <p:spPr>
          <a:xfrm>
            <a:off x="4970895" y="3713321"/>
            <a:ext cx="235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GUI Window</a:t>
            </a:r>
          </a:p>
        </p:txBody>
      </p:sp>
    </p:spTree>
    <p:extLst>
      <p:ext uri="{BB962C8B-B14F-4D97-AF65-F5344CB8AC3E}">
        <p14:creationId xmlns:p14="http://schemas.microsoft.com/office/powerpoint/2010/main" val="5233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2E8BC69-4FDB-4BFB-BF23-324E46D27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/>
          <a:lstStyle/>
          <a:p>
            <a:pPr algn="ctr"/>
            <a:r>
              <a:rPr lang="en-GB" dirty="0"/>
              <a:t>Viewports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9ADB7FF-7EFB-4685-8FEF-86028F3097B7}"/>
              </a:ext>
            </a:extLst>
          </p:cNvPr>
          <p:cNvSpPr/>
          <p:nvPr/>
        </p:nvSpPr>
        <p:spPr>
          <a:xfrm>
            <a:off x="609600" y="1629295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(or the render buffer):</a:t>
            </a:r>
          </a:p>
        </p:txBody>
      </p:sp>
      <p:pic>
        <p:nvPicPr>
          <p:cNvPr id="6" name="Picture 2" descr="H:\SSU\!2014-15 Units\dontstarve.jpg">
            <a:extLst>
              <a:ext uri="{FF2B5EF4-FFF2-40B4-BE49-F238E27FC236}">
                <a16:creationId xmlns:a16="http://schemas.microsoft.com/office/drawing/2014/main" xmlns="" id="{01C5E919-8E56-4913-8DD6-93CE13D4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701" y="2166522"/>
            <a:ext cx="6961785" cy="391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3858E73-31C7-4906-8CD8-CAB51CDFB8E5}"/>
              </a:ext>
            </a:extLst>
          </p:cNvPr>
          <p:cNvSpPr/>
          <p:nvPr/>
        </p:nvSpPr>
        <p:spPr>
          <a:xfrm>
            <a:off x="3724823" y="2579989"/>
            <a:ext cx="4707173" cy="2751151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0BA9441-3C8D-41D9-8649-4E04205D4DA0}"/>
              </a:ext>
            </a:extLst>
          </p:cNvPr>
          <p:cNvSpPr/>
          <p:nvPr/>
        </p:nvSpPr>
        <p:spPr>
          <a:xfrm>
            <a:off x="3764582" y="2687331"/>
            <a:ext cx="4603803" cy="257224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buffer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65D3F8C-9743-4E6F-AD3B-031C1F2ED9AE}"/>
              </a:ext>
            </a:extLst>
          </p:cNvPr>
          <p:cNvSpPr/>
          <p:nvPr/>
        </p:nvSpPr>
        <p:spPr>
          <a:xfrm>
            <a:off x="609600" y="6096533"/>
            <a:ext cx="1097279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Although most of the time the viewport render fills usable area of buffer</a:t>
            </a:r>
          </a:p>
        </p:txBody>
      </p:sp>
    </p:spTree>
    <p:extLst>
      <p:ext uri="{BB962C8B-B14F-4D97-AF65-F5344CB8AC3E}">
        <p14:creationId xmlns:p14="http://schemas.microsoft.com/office/powerpoint/2010/main" val="143865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9CA6CE8-C3B1-4FC2-8447-36F119A9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/>
          <a:lstStyle/>
          <a:p>
            <a:pPr algn="ctr"/>
            <a:r>
              <a:rPr lang="en-GB" dirty="0"/>
              <a:t>Viewports</a:t>
            </a:r>
          </a:p>
        </p:txBody>
      </p:sp>
      <p:pic>
        <p:nvPicPr>
          <p:cNvPr id="5" name="Picture 2" descr="H:\SSU\!2014-15 Units\dontstarve.jpg">
            <a:extLst>
              <a:ext uri="{FF2B5EF4-FFF2-40B4-BE49-F238E27FC236}">
                <a16:creationId xmlns:a16="http://schemas.microsoft.com/office/drawing/2014/main" xmlns="" id="{615AA4B0-E176-472A-B6F6-B633D624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81" y="1629295"/>
            <a:ext cx="6961785" cy="391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F9F4603-2957-4B3E-8665-A0C0FB671332}"/>
              </a:ext>
            </a:extLst>
          </p:cNvPr>
          <p:cNvSpPr/>
          <p:nvPr/>
        </p:nvSpPr>
        <p:spPr>
          <a:xfrm>
            <a:off x="3907703" y="2042762"/>
            <a:ext cx="4707173" cy="2751151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43174D5-8E27-4448-AFB5-54F6264D6BB9}"/>
              </a:ext>
            </a:extLst>
          </p:cNvPr>
          <p:cNvSpPr/>
          <p:nvPr/>
        </p:nvSpPr>
        <p:spPr>
          <a:xfrm>
            <a:off x="3947462" y="2150104"/>
            <a:ext cx="4603803" cy="2572247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FFFF00"/>
                </a:solidFill>
              </a:rPr>
              <a:t>Viewport</a:t>
            </a:r>
          </a:p>
          <a:p>
            <a:pPr algn="ctr"/>
            <a:r>
              <a:rPr lang="en-GB" sz="4000" b="1" dirty="0">
                <a:solidFill>
                  <a:srgbClr val="FFFF00"/>
                </a:solidFill>
              </a:rPr>
              <a:t>render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93686B8-C203-4DEF-866D-A5D61E0BBDC0}"/>
              </a:ext>
            </a:extLst>
          </p:cNvPr>
          <p:cNvSpPr/>
          <p:nvPr/>
        </p:nvSpPr>
        <p:spPr>
          <a:xfrm>
            <a:off x="635073" y="5697156"/>
            <a:ext cx="1097279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Although most of the time the viewport render fills usable area of buffer</a:t>
            </a:r>
          </a:p>
        </p:txBody>
      </p:sp>
    </p:spTree>
    <p:extLst>
      <p:ext uri="{BB962C8B-B14F-4D97-AF65-F5344CB8AC3E}">
        <p14:creationId xmlns:p14="http://schemas.microsoft.com/office/powerpoint/2010/main" val="221809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7C09A8F1-A82C-478C-927D-49DC768B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/>
          <a:lstStyle/>
          <a:p>
            <a:pPr algn="ctr"/>
            <a:r>
              <a:rPr lang="en-GB" dirty="0"/>
              <a:t>Viewports</a:t>
            </a:r>
          </a:p>
        </p:txBody>
      </p:sp>
      <p:pic>
        <p:nvPicPr>
          <p:cNvPr id="5" name="Picture 2" descr="http://www.pixelcake.nl/wp-content/uploads/2014/07/Serious_Sam_Split_Screen_MP_4Player.jpg">
            <a:extLst>
              <a:ext uri="{FF2B5EF4-FFF2-40B4-BE49-F238E27FC236}">
                <a16:creationId xmlns:a16="http://schemas.microsoft.com/office/drawing/2014/main" xmlns="" id="{6546C99A-C757-4DDF-B125-07C36272D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605" y="2075207"/>
            <a:ext cx="7890790" cy="444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07A829B-BE53-4F1A-8E10-9687CA52D9C2}"/>
              </a:ext>
            </a:extLst>
          </p:cNvPr>
          <p:cNvSpPr/>
          <p:nvPr/>
        </p:nvSpPr>
        <p:spPr>
          <a:xfrm>
            <a:off x="609600" y="1551987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However, you can have MULTIPLE viewports rendering to the buffer:</a:t>
            </a:r>
          </a:p>
        </p:txBody>
      </p:sp>
    </p:spTree>
    <p:extLst>
      <p:ext uri="{BB962C8B-B14F-4D97-AF65-F5344CB8AC3E}">
        <p14:creationId xmlns:p14="http://schemas.microsoft.com/office/powerpoint/2010/main" val="4602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7141C20C-965C-4302-BD70-1B34B0E76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/>
          <a:lstStyle/>
          <a:p>
            <a:pPr algn="ctr"/>
            <a:r>
              <a:rPr lang="en-GB" dirty="0"/>
              <a:t>Viewports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FB769D6-FBC5-4606-86A9-3F6F7ACC9EA3}"/>
              </a:ext>
            </a:extLst>
          </p:cNvPr>
          <p:cNvSpPr/>
          <p:nvPr/>
        </p:nvSpPr>
        <p:spPr>
          <a:xfrm>
            <a:off x="609600" y="5775164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…and can be other sizes – useful for multiplayer views…</a:t>
            </a:r>
          </a:p>
        </p:txBody>
      </p:sp>
      <p:pic>
        <p:nvPicPr>
          <p:cNvPr id="6" name="Picture 2" descr="http://www.pixelcake.nl/wp-content/uploads/2014/07/Serious_Sam_Split_Screen_MP_4Player.jpg">
            <a:extLst>
              <a:ext uri="{FF2B5EF4-FFF2-40B4-BE49-F238E27FC236}">
                <a16:creationId xmlns:a16="http://schemas.microsoft.com/office/drawing/2014/main" xmlns="" id="{C3B8ADEA-6AD4-434D-996E-11C614257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454" y="1766010"/>
            <a:ext cx="6879064" cy="387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3AA58BE-31BC-4189-BFD2-3D2A19C0996A}"/>
              </a:ext>
            </a:extLst>
          </p:cNvPr>
          <p:cNvSpPr/>
          <p:nvPr/>
        </p:nvSpPr>
        <p:spPr>
          <a:xfrm>
            <a:off x="2648455" y="1766010"/>
            <a:ext cx="3439532" cy="1936219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FFFF00"/>
                </a:solidFill>
              </a:rPr>
              <a:t>Viewport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7AE6D9C-E58C-4F68-B722-C3F32C97296C}"/>
              </a:ext>
            </a:extLst>
          </p:cNvPr>
          <p:cNvSpPr/>
          <p:nvPr/>
        </p:nvSpPr>
        <p:spPr>
          <a:xfrm>
            <a:off x="6087987" y="1766010"/>
            <a:ext cx="3439532" cy="1936219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FFFF00"/>
                </a:solidFill>
              </a:rPr>
              <a:t>Viewport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A23D32B-E824-468F-818A-C88244119809}"/>
              </a:ext>
            </a:extLst>
          </p:cNvPr>
          <p:cNvSpPr/>
          <p:nvPr/>
        </p:nvSpPr>
        <p:spPr>
          <a:xfrm>
            <a:off x="2654433" y="3702230"/>
            <a:ext cx="3439532" cy="1936219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FFFF00"/>
                </a:solidFill>
              </a:rPr>
              <a:t>Viewport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0909EC9-32AC-4A4F-A1BE-A14B3233712C}"/>
              </a:ext>
            </a:extLst>
          </p:cNvPr>
          <p:cNvSpPr/>
          <p:nvPr/>
        </p:nvSpPr>
        <p:spPr>
          <a:xfrm>
            <a:off x="6093965" y="3702230"/>
            <a:ext cx="3439532" cy="1936219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FFFF00"/>
                </a:solidFill>
              </a:rPr>
              <a:t>Viewport 4</a:t>
            </a:r>
          </a:p>
        </p:txBody>
      </p:sp>
    </p:spTree>
    <p:extLst>
      <p:ext uri="{BB962C8B-B14F-4D97-AF65-F5344CB8AC3E}">
        <p14:creationId xmlns:p14="http://schemas.microsoft.com/office/powerpoint/2010/main" val="256978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38371C02-ECE9-4ADB-AFE2-41855BBC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/>
          <a:lstStyle/>
          <a:p>
            <a:pPr algn="ctr"/>
            <a:r>
              <a:rPr lang="en-GB" dirty="0"/>
              <a:t>Viewports</a:t>
            </a:r>
          </a:p>
        </p:txBody>
      </p:sp>
      <p:pic>
        <p:nvPicPr>
          <p:cNvPr id="5" name="Picture 2" descr="http://www.co-optimus.com/images/splitscreens/2687.2.devils-split.jpg">
            <a:extLst>
              <a:ext uri="{FF2B5EF4-FFF2-40B4-BE49-F238E27FC236}">
                <a16:creationId xmlns:a16="http://schemas.microsoft.com/office/drawing/2014/main" xmlns="" id="{2492A3A9-E5A9-490D-AC29-AFFBD6CE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73" y="1629295"/>
            <a:ext cx="7716654" cy="432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A556462-7AF9-4477-8E58-6936168A2D62}"/>
              </a:ext>
            </a:extLst>
          </p:cNvPr>
          <p:cNvSpPr/>
          <p:nvPr/>
        </p:nvSpPr>
        <p:spPr>
          <a:xfrm>
            <a:off x="609600" y="5959312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…and you can get creative with size and positioning…</a:t>
            </a:r>
          </a:p>
        </p:txBody>
      </p:sp>
    </p:spTree>
    <p:extLst>
      <p:ext uri="{BB962C8B-B14F-4D97-AF65-F5344CB8AC3E}">
        <p14:creationId xmlns:p14="http://schemas.microsoft.com/office/powerpoint/2010/main" val="32081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0761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Animation</a:t>
            </a:r>
          </a:p>
        </p:txBody>
      </p:sp>
      <p:pic>
        <p:nvPicPr>
          <p:cNvPr id="6" name="Picture 2" descr="U:\Comp Games Programming\Tutorial 9 - resources\carri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73" y="1509457"/>
            <a:ext cx="7436053" cy="493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31351556-AA91-4C24-8484-D8993785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/>
          <a:lstStyle/>
          <a:p>
            <a:pPr algn="ctr"/>
            <a:r>
              <a:rPr lang="en-GB" dirty="0"/>
              <a:t>Viewports</a:t>
            </a:r>
          </a:p>
        </p:txBody>
      </p:sp>
      <p:pic>
        <p:nvPicPr>
          <p:cNvPr id="5" name="Picture 2" descr="http://www.co-optimus.com/images/splitscreens/2687.2.devils-split.jpg">
            <a:extLst>
              <a:ext uri="{FF2B5EF4-FFF2-40B4-BE49-F238E27FC236}">
                <a16:creationId xmlns:a16="http://schemas.microsoft.com/office/drawing/2014/main" xmlns="" id="{F66B7681-590D-430C-A0BB-54604935E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86" y="1629296"/>
            <a:ext cx="7753538" cy="434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4AFEEE0-BF99-43AF-A13F-B77D1B4C098E}"/>
              </a:ext>
            </a:extLst>
          </p:cNvPr>
          <p:cNvSpPr/>
          <p:nvPr/>
        </p:nvSpPr>
        <p:spPr>
          <a:xfrm>
            <a:off x="2254986" y="1629296"/>
            <a:ext cx="6174119" cy="2161306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FFFF00"/>
                </a:solidFill>
              </a:rPr>
              <a:t>Viewport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240C0B1-3D34-460B-855B-F880830AF1B2}"/>
              </a:ext>
            </a:extLst>
          </p:cNvPr>
          <p:cNvSpPr/>
          <p:nvPr/>
        </p:nvSpPr>
        <p:spPr>
          <a:xfrm>
            <a:off x="3757353" y="3790603"/>
            <a:ext cx="6251171" cy="218067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FFFF00"/>
                </a:solidFill>
              </a:rPr>
              <a:t>Viewport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B03CC02-CE79-4403-BFAB-C7A1D6372B28}"/>
              </a:ext>
            </a:extLst>
          </p:cNvPr>
          <p:cNvSpPr/>
          <p:nvPr/>
        </p:nvSpPr>
        <p:spPr>
          <a:xfrm>
            <a:off x="609600" y="5938036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…and you can get creative with size and positioning…</a:t>
            </a:r>
          </a:p>
        </p:txBody>
      </p:sp>
    </p:spTree>
    <p:extLst>
      <p:ext uri="{BB962C8B-B14F-4D97-AF65-F5344CB8AC3E}">
        <p14:creationId xmlns:p14="http://schemas.microsoft.com/office/powerpoint/2010/main" val="263155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BCAA921-EC73-4923-9963-320C7F48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08828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Viewports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027EABD-6074-474F-AA7E-86460187444C}"/>
              </a:ext>
            </a:extLst>
          </p:cNvPr>
          <p:cNvSpPr/>
          <p:nvPr/>
        </p:nvSpPr>
        <p:spPr>
          <a:xfrm>
            <a:off x="609600" y="1512916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Or you  can also superimpose viewport renders</a:t>
            </a:r>
          </a:p>
        </p:txBody>
      </p:sp>
      <p:pic>
        <p:nvPicPr>
          <p:cNvPr id="10" name="Picture 2" descr="C:\Users\SSU\Google Drive\SSU\Advanced Games Programming\resources\02\halo_4_hud_by_alexnator-d5f1cfy.png">
            <a:extLst>
              <a:ext uri="{FF2B5EF4-FFF2-40B4-BE49-F238E27FC236}">
                <a16:creationId xmlns:a16="http://schemas.microsoft.com/office/drawing/2014/main" xmlns="" id="{3ED33EA4-A11A-40E3-A931-9A32674F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071" y="4339260"/>
            <a:ext cx="3847763" cy="216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hlinkClick r:id="rId3"/>
            <a:extLst>
              <a:ext uri="{FF2B5EF4-FFF2-40B4-BE49-F238E27FC236}">
                <a16:creationId xmlns:a16="http://schemas.microsoft.com/office/drawing/2014/main" xmlns="" id="{2095C109-D8C9-4CBE-8304-4FAC9E55FB97}"/>
              </a:ext>
            </a:extLst>
          </p:cNvPr>
          <p:cNvSpPr/>
          <p:nvPr/>
        </p:nvSpPr>
        <p:spPr>
          <a:xfrm>
            <a:off x="6024120" y="3723707"/>
            <a:ext cx="483179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Halo 4 HUD by </a:t>
            </a:r>
            <a:r>
              <a:rPr lang="en-GB" sz="2000" dirty="0" err="1"/>
              <a:t>AlexNator</a:t>
            </a:r>
            <a:endParaRPr lang="en-GB" sz="2000" dirty="0"/>
          </a:p>
          <a:p>
            <a:r>
              <a:rPr lang="en-GB" sz="1400" dirty="0"/>
              <a:t>http://www.deviantart.com/art/Halo-4-HUD-327587902</a:t>
            </a:r>
          </a:p>
        </p:txBody>
      </p:sp>
      <p:pic>
        <p:nvPicPr>
          <p:cNvPr id="12" name="Picture 3" descr="C:\Users\SSU\Google Drive\SSU\Advanced Games Programming\resources\02\Crysis-Console-ScreenShot0152.jpg">
            <a:extLst>
              <a:ext uri="{FF2B5EF4-FFF2-40B4-BE49-F238E27FC236}">
                <a16:creationId xmlns:a16="http://schemas.microsoft.com/office/drawing/2014/main" xmlns="" id="{1FFD90B4-5373-4EA4-BCF5-C22ED61D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3" y="2036136"/>
            <a:ext cx="4094441" cy="230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xmlns="" id="{CCBE1A88-D6FB-48B8-8D97-2E355EFFD111}"/>
              </a:ext>
            </a:extLst>
          </p:cNvPr>
          <p:cNvSpPr/>
          <p:nvPr/>
        </p:nvSpPr>
        <p:spPr>
          <a:xfrm>
            <a:off x="609599" y="4403535"/>
            <a:ext cx="4477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Crysis</a:t>
            </a:r>
            <a:r>
              <a:rPr lang="en-GB" sz="2000" dirty="0"/>
              <a:t> 3 Screenshot</a:t>
            </a:r>
          </a:p>
          <a:p>
            <a:r>
              <a:rPr lang="en-GB" sz="1400" dirty="0"/>
              <a:t>http://www.gamingtruth.com/2011/10/11/crysis-xbox-360-review/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54D005E-3715-4E33-8FA1-022D608630FB}"/>
              </a:ext>
            </a:extLst>
          </p:cNvPr>
          <p:cNvSpPr txBox="1"/>
          <p:nvPr/>
        </p:nvSpPr>
        <p:spPr>
          <a:xfrm>
            <a:off x="4345577" y="3163841"/>
            <a:ext cx="10663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6405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24854A5-DAF9-4622-B445-80E976FB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/>
          <a:lstStyle/>
          <a:p>
            <a:pPr algn="ctr"/>
            <a:r>
              <a:rPr lang="en-GB" dirty="0"/>
              <a:t>Viewports</a:t>
            </a:r>
          </a:p>
        </p:txBody>
      </p:sp>
      <p:pic>
        <p:nvPicPr>
          <p:cNvPr id="5" name="Picture 3" descr="C:\Users\SSU\Google Drive\SSU\Advanced Games Programming\resources\02\Crysis-Console-ScreenShot0152.jpg">
            <a:extLst>
              <a:ext uri="{FF2B5EF4-FFF2-40B4-BE49-F238E27FC236}">
                <a16:creationId xmlns:a16="http://schemas.microsoft.com/office/drawing/2014/main" xmlns="" id="{EC52C385-5C5F-47A5-B98D-336FBF3BC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53" y="1629295"/>
            <a:ext cx="8067426" cy="453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SU\Google Drive\SSU\Advanced Games Programming\resources\02\halo_4_hud_by_alexnator-d5f1cfy.png">
            <a:extLst>
              <a:ext uri="{FF2B5EF4-FFF2-40B4-BE49-F238E27FC236}">
                <a16:creationId xmlns:a16="http://schemas.microsoft.com/office/drawing/2014/main" xmlns="" id="{C4261BE9-F21C-45A8-9851-B14EEE66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570" y="1629295"/>
            <a:ext cx="8067210" cy="453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9220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Questions to 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Why use render targets (back/front buffer)?</a:t>
            </a:r>
          </a:p>
          <a:p>
            <a:r>
              <a:rPr lang="en-GB" sz="2800" dirty="0"/>
              <a:t>What are the limitations/problems?</a:t>
            </a:r>
          </a:p>
          <a:p>
            <a:r>
              <a:rPr lang="en-GB" sz="2800" dirty="0"/>
              <a:t>Why use a swap-chain?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26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75330"/>
          </a:xfrm>
        </p:spPr>
        <p:txBody>
          <a:bodyPr/>
          <a:lstStyle/>
          <a:p>
            <a:pPr algn="ctr"/>
            <a:r>
              <a:rPr lang="en-GB" dirty="0"/>
              <a:t>Further reading</a:t>
            </a:r>
          </a:p>
        </p:txBody>
      </p:sp>
      <p:sp>
        <p:nvSpPr>
          <p:cNvPr id="4" name="Rectangle 3">
            <a:hlinkClick r:id="rId2"/>
            <a:extLst>
              <a:ext uri="{FF2B5EF4-FFF2-40B4-BE49-F238E27FC236}">
                <a16:creationId xmlns:a16="http://schemas.microsoft.com/office/drawing/2014/main" xmlns="" id="{CB3F50B9-181D-4643-9772-074BE85E8BBE}"/>
              </a:ext>
            </a:extLst>
          </p:cNvPr>
          <p:cNvSpPr/>
          <p:nvPr/>
        </p:nvSpPr>
        <p:spPr>
          <a:xfrm>
            <a:off x="609601" y="4119441"/>
            <a:ext cx="10147069" cy="769441"/>
          </a:xfrm>
          <a:prstGeom prst="rect">
            <a:avLst/>
          </a:prstGeom>
          <a:solidFill>
            <a:schemeClr val="bg2">
              <a:lumMod val="40000"/>
              <a:lumOff val="60000"/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Simple 3D effect</a:t>
            </a:r>
          </a:p>
          <a:p>
            <a:r>
              <a:rPr lang="en-GB" sz="1600" dirty="0"/>
              <a:t>http://www.mymodernmet.com/profiles/blogs/3d-gifs</a:t>
            </a:r>
          </a:p>
        </p:txBody>
      </p:sp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xmlns="" id="{E6F6FE1C-FB27-4E55-BE22-114250C265E4}"/>
              </a:ext>
            </a:extLst>
          </p:cNvPr>
          <p:cNvSpPr/>
          <p:nvPr/>
        </p:nvSpPr>
        <p:spPr>
          <a:xfrm>
            <a:off x="609600" y="1579418"/>
            <a:ext cx="10147069" cy="1200329"/>
          </a:xfrm>
          <a:prstGeom prst="rect">
            <a:avLst/>
          </a:prstGeom>
          <a:solidFill>
            <a:schemeClr val="bg2">
              <a:lumMod val="40000"/>
              <a:lumOff val="60000"/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Real-time Frame rate up-conversion for video games </a:t>
            </a:r>
            <a:r>
              <a:rPr lang="en-GB" sz="2800" i="1" dirty="0">
                <a:solidFill>
                  <a:srgbClr val="FF0000"/>
                </a:solidFill>
              </a:rPr>
              <a:t>(SIGGRAPH 2010)</a:t>
            </a:r>
          </a:p>
          <a:p>
            <a:r>
              <a:rPr lang="en-GB" sz="1600" dirty="0"/>
              <a:t>http://and.intercon.ru/rtfrucvg_html_slides/</a:t>
            </a:r>
          </a:p>
        </p:txBody>
      </p:sp>
      <p:sp>
        <p:nvSpPr>
          <p:cNvPr id="6" name="Rectangle 5">
            <a:hlinkClick r:id="rId4"/>
            <a:extLst>
              <a:ext uri="{FF2B5EF4-FFF2-40B4-BE49-F238E27FC236}">
                <a16:creationId xmlns:a16="http://schemas.microsoft.com/office/drawing/2014/main" xmlns="" id="{872150D6-A206-4C5A-B485-42FF90760261}"/>
              </a:ext>
            </a:extLst>
          </p:cNvPr>
          <p:cNvSpPr/>
          <p:nvPr/>
        </p:nvSpPr>
        <p:spPr>
          <a:xfrm>
            <a:off x="609601" y="3038263"/>
            <a:ext cx="10147069" cy="769441"/>
          </a:xfrm>
          <a:prstGeom prst="rect">
            <a:avLst/>
          </a:prstGeom>
          <a:solidFill>
            <a:schemeClr val="bg2">
              <a:lumMod val="40000"/>
              <a:lumOff val="60000"/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Blooming (in XNA)</a:t>
            </a:r>
          </a:p>
          <a:p>
            <a:r>
              <a:rPr lang="en-GB" sz="1600" dirty="0"/>
              <a:t>http://digitalerr0r.wordpress.com/2009/10/04/xna-shader-programming-tutorial-24-bloom/</a:t>
            </a:r>
          </a:p>
        </p:txBody>
      </p:sp>
    </p:spTree>
    <p:extLst>
      <p:ext uri="{BB962C8B-B14F-4D97-AF65-F5344CB8AC3E}">
        <p14:creationId xmlns:p14="http://schemas.microsoft.com/office/powerpoint/2010/main" val="134531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25454"/>
          </a:xfrm>
        </p:spPr>
        <p:txBody>
          <a:bodyPr/>
          <a:lstStyle/>
          <a:p>
            <a:pPr algn="ctr"/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543694"/>
            <a:ext cx="10972800" cy="3780905"/>
          </a:xfrm>
        </p:spPr>
        <p:txBody>
          <a:bodyPr/>
          <a:lstStyle/>
          <a:p>
            <a:r>
              <a:rPr lang="en-GB" sz="3600" dirty="0"/>
              <a:t>Understand the </a:t>
            </a:r>
            <a:r>
              <a:rPr lang="en-GB" sz="3600" dirty="0" err="1"/>
              <a:t>whats</a:t>
            </a:r>
            <a:r>
              <a:rPr lang="en-GB" sz="3600" dirty="0"/>
              <a:t> and whys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Render Targets and how they connect to swap-chains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Viewports and multiple-views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35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To do this week…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over the lectures</a:t>
            </a:r>
          </a:p>
          <a:p>
            <a:r>
              <a:rPr lang="en-GB" dirty="0" err="1"/>
              <a:t>Practicals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Challenging – hence, start early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Setup source control – (i.e., 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Work through tutorial </a:t>
            </a:r>
            <a:r>
              <a:rPr lang="en-GB" dirty="0" err="1"/>
              <a:t>practicals</a:t>
            </a:r>
            <a:endParaRPr lang="en-GB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Guide 01, 02, Tutorial 01, 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Experiment (get into good habits)</a:t>
            </a:r>
          </a:p>
        </p:txBody>
      </p:sp>
    </p:spTree>
    <p:extLst>
      <p:ext uri="{BB962C8B-B14F-4D97-AF65-F5344CB8AC3E}">
        <p14:creationId xmlns:p14="http://schemas.microsoft.com/office/powerpoint/2010/main" val="201845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4675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Arial"/>
              </a:rPr>
              <a:t>Animation</a:t>
            </a:r>
            <a:endParaRPr lang="en-US" dirty="0"/>
          </a:p>
        </p:txBody>
      </p:sp>
      <p:pic>
        <p:nvPicPr>
          <p:cNvPr id="5" name="Arrival_of_a_Train_at_La_Ciotat_The_Lumi_re_Brothers_189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5072.9063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9921" y="1171615"/>
            <a:ext cx="756084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Bookmark(Bookmark 1)">
                                          <p:cBhvr>
                                            <p:cTn id="6" dur="4399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5.073)">
                                          <p:cBhvr>
                                            <p:cTn id="6" dur="4399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0761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Animation</a:t>
            </a:r>
          </a:p>
        </p:txBody>
      </p:sp>
      <p:pic>
        <p:nvPicPr>
          <p:cNvPr id="6" name="Picture 2" descr="C:\Users\SSU\Google Drive\SSU\Advanced Games Programming\resources\02\alienGif\frame_0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70" y="1589432"/>
            <a:ext cx="8481060" cy="47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0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0761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Animation</a:t>
            </a:r>
          </a:p>
        </p:txBody>
      </p:sp>
      <p:pic>
        <p:nvPicPr>
          <p:cNvPr id="7" name="Picture 3" descr="C:\Users\SSU\Google Drive\SSU\Advanced Games Programming\resources\02\alienGif\frame_00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70" y="1637558"/>
            <a:ext cx="8481060" cy="47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0761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Animation</a:t>
            </a:r>
          </a:p>
        </p:txBody>
      </p:sp>
      <p:pic>
        <p:nvPicPr>
          <p:cNvPr id="7" name="Picture 2" descr="C:\Users\SSU\Google Drive\SSU\Advanced Games Programming\resources\02\alienGif\frame_01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70" y="1629537"/>
            <a:ext cx="8481060" cy="47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66576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Animation</a:t>
            </a:r>
          </a:p>
        </p:txBody>
      </p:sp>
      <p:pic>
        <p:nvPicPr>
          <p:cNvPr id="7" name="Picture 2" descr="C:\Users\SSU\Google Drive\SSU\Advanced Games Programming\resources\02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15" y="1485158"/>
            <a:ext cx="8503969" cy="478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410</TotalTime>
  <Words>1057</Words>
  <Application>Microsoft Office PowerPoint</Application>
  <PresentationFormat>Widescreen</PresentationFormat>
  <Paragraphs>209</Paragraphs>
  <Slides>46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Century Gothic</vt:lpstr>
      <vt:lpstr>Courier New</vt:lpstr>
      <vt:lpstr>Palatino Linotype</vt:lpstr>
      <vt:lpstr>Wingdings</vt:lpstr>
      <vt:lpstr>Wingdings 2</vt:lpstr>
      <vt:lpstr>Presentation on brainstorming</vt:lpstr>
      <vt:lpstr>Render Targets &amp; Viewports</vt:lpstr>
      <vt:lpstr>Overview</vt:lpstr>
      <vt:lpstr>Render “Targets”</vt:lpstr>
      <vt:lpstr>Animation</vt:lpstr>
      <vt:lpstr>Animation</vt:lpstr>
      <vt:lpstr>Animation</vt:lpstr>
      <vt:lpstr>Animation</vt:lpstr>
      <vt:lpstr>Animation</vt:lpstr>
      <vt:lpstr>Animation</vt:lpstr>
      <vt:lpstr>Animation</vt:lpstr>
      <vt:lpstr>Back Buffers</vt:lpstr>
      <vt:lpstr>Back Buffers</vt:lpstr>
      <vt:lpstr>Back Buffers</vt:lpstr>
      <vt:lpstr>Back Buffers</vt:lpstr>
      <vt:lpstr>Back Buffers</vt:lpstr>
      <vt:lpstr>Back Buffers</vt:lpstr>
      <vt:lpstr>Back Buffers</vt:lpstr>
      <vt:lpstr>Back Buffers</vt:lpstr>
      <vt:lpstr>Back Buffers</vt:lpstr>
      <vt:lpstr>Back Buffers</vt:lpstr>
      <vt:lpstr>Back Buffers</vt:lpstr>
      <vt:lpstr>Back Buffers</vt:lpstr>
      <vt:lpstr>Back Buffers</vt:lpstr>
      <vt:lpstr>Back Buffers</vt:lpstr>
      <vt:lpstr>Render Targets</vt:lpstr>
      <vt:lpstr>Swap Chains</vt:lpstr>
      <vt:lpstr>Swap Chains</vt:lpstr>
      <vt:lpstr>Swap Chains</vt:lpstr>
      <vt:lpstr>Swap Chains</vt:lpstr>
      <vt:lpstr>Viewports</vt:lpstr>
      <vt:lpstr>Viewports</vt:lpstr>
      <vt:lpstr>Viewports</vt:lpstr>
      <vt:lpstr>Viewports</vt:lpstr>
      <vt:lpstr>Viewports</vt:lpstr>
      <vt:lpstr>Viewports</vt:lpstr>
      <vt:lpstr>Viewports</vt:lpstr>
      <vt:lpstr>Viewports</vt:lpstr>
      <vt:lpstr>Viewports</vt:lpstr>
      <vt:lpstr>Viewports</vt:lpstr>
      <vt:lpstr>Viewports</vt:lpstr>
      <vt:lpstr>Viewports</vt:lpstr>
      <vt:lpstr>Viewports</vt:lpstr>
      <vt:lpstr>Questions to explore</vt:lpstr>
      <vt:lpstr>Further reading</vt:lpstr>
      <vt:lpstr>Summary</vt:lpstr>
      <vt:lpstr>To do this week…</vt:lpstr>
    </vt:vector>
  </TitlesOfParts>
  <Company>Southampton Solent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Philip Alassad</dc:creator>
  <cp:lastModifiedBy>Philip Alassad</cp:lastModifiedBy>
  <cp:revision>26</cp:revision>
  <dcterms:created xsi:type="dcterms:W3CDTF">2017-09-18T11:48:11Z</dcterms:created>
  <dcterms:modified xsi:type="dcterms:W3CDTF">2017-09-27T07:31:36Z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